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ink/ink2.xml" ContentType="application/inkml+xml"/>
  <Override PartName="/ppt/ink/ink3.xml" ContentType="application/inkml+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88" r:id="rId6"/>
    <p:sldId id="305" r:id="rId7"/>
    <p:sldId id="265" r:id="rId8"/>
    <p:sldId id="299" r:id="rId9"/>
    <p:sldId id="302" r:id="rId10"/>
    <p:sldId id="303" r:id="rId11"/>
    <p:sldId id="304" r:id="rId12"/>
    <p:sldId id="257" r:id="rId13"/>
    <p:sldId id="295" r:id="rId14"/>
    <p:sldId id="298" r:id="rId15"/>
    <p:sldId id="300" r:id="rId16"/>
    <p:sldId id="301" r:id="rId17"/>
    <p:sldId id="296" r:id="rId18"/>
    <p:sldId id="258" r:id="rId19"/>
    <p:sldId id="297" r:id="rId20"/>
    <p:sldId id="272" r:id="rId21"/>
    <p:sldId id="273" r:id="rId22"/>
    <p:sldId id="259" r:id="rId23"/>
    <p:sldId id="267" r:id="rId24"/>
    <p:sldId id="270" r:id="rId25"/>
    <p:sldId id="260" r:id="rId26"/>
    <p:sldId id="268" r:id="rId27"/>
    <p:sldId id="269" r:id="rId28"/>
    <p:sldId id="271" r:id="rId29"/>
    <p:sldId id="289" r:id="rId30"/>
    <p:sldId id="264" r:id="rId31"/>
  </p:sldIdLst>
  <p:sldSz cx="12192000" cy="6858000"/>
  <p:notesSz cx="6858000" cy="91440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AD58FDA0-EE36-48F0-95B4-F1FE7D410064}"/>
    <pc:docChg chg="custSel modSld replTag">
      <pc:chgData name="Danny Young" userId="cb0f4ce2-eb4f-479e-8e8f-3beb257e632f" providerId="ADAL" clId="{AD58FDA0-EE36-48F0-95B4-F1FE7D410064}" dt="2024-02-27T01:08:14.974" v="27"/>
      <pc:docMkLst>
        <pc:docMk/>
      </pc:docMkLst>
      <pc:sldChg chg="replTag">
        <pc:chgData name="Danny Young" userId="cb0f4ce2-eb4f-479e-8e8f-3beb257e632f" providerId="ADAL" clId="{AD58FDA0-EE36-48F0-95B4-F1FE7D410064}" dt="2024-02-27T01:07:40.955" v="0"/>
        <pc:sldMkLst>
          <pc:docMk/>
          <pc:sldMk cId="0" sldId="256"/>
        </pc:sldMkLst>
      </pc:sldChg>
      <pc:sldChg chg="replTag">
        <pc:chgData name="Danny Young" userId="cb0f4ce2-eb4f-479e-8e8f-3beb257e632f" providerId="ADAL" clId="{AD58FDA0-EE36-48F0-95B4-F1FE7D410064}" dt="2024-02-27T01:07:40.965" v="8"/>
        <pc:sldMkLst>
          <pc:docMk/>
          <pc:sldMk cId="0" sldId="257"/>
        </pc:sldMkLst>
      </pc:sldChg>
      <pc:sldChg chg="replTag">
        <pc:chgData name="Danny Young" userId="cb0f4ce2-eb4f-479e-8e8f-3beb257e632f" providerId="ADAL" clId="{AD58FDA0-EE36-48F0-95B4-F1FE7D410064}" dt="2024-02-27T01:07:40.965" v="14"/>
        <pc:sldMkLst>
          <pc:docMk/>
          <pc:sldMk cId="0" sldId="258"/>
        </pc:sldMkLst>
      </pc:sldChg>
      <pc:sldChg chg="replTag">
        <pc:chgData name="Danny Young" userId="cb0f4ce2-eb4f-479e-8e8f-3beb257e632f" providerId="ADAL" clId="{AD58FDA0-EE36-48F0-95B4-F1FE7D410064}" dt="2024-02-27T01:07:40.965" v="18"/>
        <pc:sldMkLst>
          <pc:docMk/>
          <pc:sldMk cId="0" sldId="259"/>
        </pc:sldMkLst>
      </pc:sldChg>
      <pc:sldChg chg="replTag">
        <pc:chgData name="Danny Young" userId="cb0f4ce2-eb4f-479e-8e8f-3beb257e632f" providerId="ADAL" clId="{AD58FDA0-EE36-48F0-95B4-F1FE7D410064}" dt="2024-02-27T01:07:40.965" v="21"/>
        <pc:sldMkLst>
          <pc:docMk/>
          <pc:sldMk cId="0" sldId="260"/>
        </pc:sldMkLst>
      </pc:sldChg>
      <pc:sldChg chg="replTag">
        <pc:chgData name="Danny Young" userId="cb0f4ce2-eb4f-479e-8e8f-3beb257e632f" providerId="ADAL" clId="{AD58FDA0-EE36-48F0-95B4-F1FE7D410064}" dt="2024-02-27T01:07:40.973" v="26"/>
        <pc:sldMkLst>
          <pc:docMk/>
          <pc:sldMk cId="0" sldId="264"/>
        </pc:sldMkLst>
      </pc:sldChg>
      <pc:sldChg chg="replTag">
        <pc:chgData name="Danny Young" userId="cb0f4ce2-eb4f-479e-8e8f-3beb257e632f" providerId="ADAL" clId="{AD58FDA0-EE36-48F0-95B4-F1FE7D410064}" dt="2024-02-27T01:07:40.963" v="3"/>
        <pc:sldMkLst>
          <pc:docMk/>
          <pc:sldMk cId="0" sldId="265"/>
        </pc:sldMkLst>
      </pc:sldChg>
      <pc:sldChg chg="replTag">
        <pc:chgData name="Danny Young" userId="cb0f4ce2-eb4f-479e-8e8f-3beb257e632f" providerId="ADAL" clId="{AD58FDA0-EE36-48F0-95B4-F1FE7D410064}" dt="2024-02-27T01:07:40.965" v="19"/>
        <pc:sldMkLst>
          <pc:docMk/>
          <pc:sldMk cId="0" sldId="267"/>
        </pc:sldMkLst>
      </pc:sldChg>
      <pc:sldChg chg="replTag">
        <pc:chgData name="Danny Young" userId="cb0f4ce2-eb4f-479e-8e8f-3beb257e632f" providerId="ADAL" clId="{AD58FDA0-EE36-48F0-95B4-F1FE7D410064}" dt="2024-02-27T01:07:40.973" v="22"/>
        <pc:sldMkLst>
          <pc:docMk/>
          <pc:sldMk cId="0" sldId="268"/>
        </pc:sldMkLst>
      </pc:sldChg>
      <pc:sldChg chg="replTag">
        <pc:chgData name="Danny Young" userId="cb0f4ce2-eb4f-479e-8e8f-3beb257e632f" providerId="ADAL" clId="{AD58FDA0-EE36-48F0-95B4-F1FE7D410064}" dt="2024-02-27T01:07:40.973" v="23"/>
        <pc:sldMkLst>
          <pc:docMk/>
          <pc:sldMk cId="0" sldId="269"/>
        </pc:sldMkLst>
      </pc:sldChg>
      <pc:sldChg chg="replTag">
        <pc:chgData name="Danny Young" userId="cb0f4ce2-eb4f-479e-8e8f-3beb257e632f" providerId="ADAL" clId="{AD58FDA0-EE36-48F0-95B4-F1FE7D410064}" dt="2024-02-27T01:07:40.965" v="20"/>
        <pc:sldMkLst>
          <pc:docMk/>
          <pc:sldMk cId="0" sldId="270"/>
        </pc:sldMkLst>
      </pc:sldChg>
      <pc:sldChg chg="replTag">
        <pc:chgData name="Danny Young" userId="cb0f4ce2-eb4f-479e-8e8f-3beb257e632f" providerId="ADAL" clId="{AD58FDA0-EE36-48F0-95B4-F1FE7D410064}" dt="2024-02-27T01:07:40.973" v="24"/>
        <pc:sldMkLst>
          <pc:docMk/>
          <pc:sldMk cId="0" sldId="271"/>
        </pc:sldMkLst>
      </pc:sldChg>
      <pc:sldChg chg="replTag">
        <pc:chgData name="Danny Young" userId="cb0f4ce2-eb4f-479e-8e8f-3beb257e632f" providerId="ADAL" clId="{AD58FDA0-EE36-48F0-95B4-F1FE7D410064}" dt="2024-02-27T01:07:40.965" v="16"/>
        <pc:sldMkLst>
          <pc:docMk/>
          <pc:sldMk cId="0" sldId="272"/>
        </pc:sldMkLst>
      </pc:sldChg>
      <pc:sldChg chg="replTag">
        <pc:chgData name="Danny Young" userId="cb0f4ce2-eb4f-479e-8e8f-3beb257e632f" providerId="ADAL" clId="{AD58FDA0-EE36-48F0-95B4-F1FE7D410064}" dt="2024-02-27T01:07:40.965" v="17"/>
        <pc:sldMkLst>
          <pc:docMk/>
          <pc:sldMk cId="0" sldId="273"/>
        </pc:sldMkLst>
      </pc:sldChg>
      <pc:sldChg chg="replTag">
        <pc:chgData name="Danny Young" userId="cb0f4ce2-eb4f-479e-8e8f-3beb257e632f" providerId="ADAL" clId="{AD58FDA0-EE36-48F0-95B4-F1FE7D410064}" dt="2024-02-27T01:07:40.955" v="1"/>
        <pc:sldMkLst>
          <pc:docMk/>
          <pc:sldMk cId="0" sldId="288"/>
        </pc:sldMkLst>
      </pc:sldChg>
      <pc:sldChg chg="replTag">
        <pc:chgData name="Danny Young" userId="cb0f4ce2-eb4f-479e-8e8f-3beb257e632f" providerId="ADAL" clId="{AD58FDA0-EE36-48F0-95B4-F1FE7D410064}" dt="2024-02-27T01:07:40.973" v="25"/>
        <pc:sldMkLst>
          <pc:docMk/>
          <pc:sldMk cId="0" sldId="289"/>
        </pc:sldMkLst>
      </pc:sldChg>
      <pc:sldChg chg="replTag">
        <pc:chgData name="Danny Young" userId="cb0f4ce2-eb4f-479e-8e8f-3beb257e632f" providerId="ADAL" clId="{AD58FDA0-EE36-48F0-95B4-F1FE7D410064}" dt="2024-02-27T01:07:40.965" v="9"/>
        <pc:sldMkLst>
          <pc:docMk/>
          <pc:sldMk cId="0" sldId="295"/>
        </pc:sldMkLst>
      </pc:sldChg>
      <pc:sldChg chg="replTag">
        <pc:chgData name="Danny Young" userId="cb0f4ce2-eb4f-479e-8e8f-3beb257e632f" providerId="ADAL" clId="{AD58FDA0-EE36-48F0-95B4-F1FE7D410064}" dt="2024-02-27T01:07:40.965" v="13"/>
        <pc:sldMkLst>
          <pc:docMk/>
          <pc:sldMk cId="0" sldId="296"/>
        </pc:sldMkLst>
      </pc:sldChg>
      <pc:sldChg chg="replTag">
        <pc:chgData name="Danny Young" userId="cb0f4ce2-eb4f-479e-8e8f-3beb257e632f" providerId="ADAL" clId="{AD58FDA0-EE36-48F0-95B4-F1FE7D410064}" dt="2024-02-27T01:07:40.965" v="15"/>
        <pc:sldMkLst>
          <pc:docMk/>
          <pc:sldMk cId="0" sldId="297"/>
        </pc:sldMkLst>
      </pc:sldChg>
      <pc:sldChg chg="replTag">
        <pc:chgData name="Danny Young" userId="cb0f4ce2-eb4f-479e-8e8f-3beb257e632f" providerId="ADAL" clId="{AD58FDA0-EE36-48F0-95B4-F1FE7D410064}" dt="2024-02-27T01:07:40.965" v="10"/>
        <pc:sldMkLst>
          <pc:docMk/>
          <pc:sldMk cId="0" sldId="298"/>
        </pc:sldMkLst>
      </pc:sldChg>
      <pc:sldChg chg="replTag">
        <pc:chgData name="Danny Young" userId="cb0f4ce2-eb4f-479e-8e8f-3beb257e632f" providerId="ADAL" clId="{AD58FDA0-EE36-48F0-95B4-F1FE7D410064}" dt="2024-02-27T01:07:40.963" v="4"/>
        <pc:sldMkLst>
          <pc:docMk/>
          <pc:sldMk cId="0" sldId="299"/>
        </pc:sldMkLst>
      </pc:sldChg>
      <pc:sldChg chg="replTag">
        <pc:chgData name="Danny Young" userId="cb0f4ce2-eb4f-479e-8e8f-3beb257e632f" providerId="ADAL" clId="{AD58FDA0-EE36-48F0-95B4-F1FE7D410064}" dt="2024-02-27T01:07:40.965" v="11"/>
        <pc:sldMkLst>
          <pc:docMk/>
          <pc:sldMk cId="9412730" sldId="300"/>
        </pc:sldMkLst>
      </pc:sldChg>
      <pc:sldChg chg="replTag">
        <pc:chgData name="Danny Young" userId="cb0f4ce2-eb4f-479e-8e8f-3beb257e632f" providerId="ADAL" clId="{AD58FDA0-EE36-48F0-95B4-F1FE7D410064}" dt="2024-02-27T01:07:40.965" v="12"/>
        <pc:sldMkLst>
          <pc:docMk/>
          <pc:sldMk cId="2584174828" sldId="301"/>
        </pc:sldMkLst>
      </pc:sldChg>
      <pc:sldChg chg="replTag">
        <pc:chgData name="Danny Young" userId="cb0f4ce2-eb4f-479e-8e8f-3beb257e632f" providerId="ADAL" clId="{AD58FDA0-EE36-48F0-95B4-F1FE7D410064}" dt="2024-02-27T01:07:40.963" v="5"/>
        <pc:sldMkLst>
          <pc:docMk/>
          <pc:sldMk cId="2750429174" sldId="302"/>
        </pc:sldMkLst>
      </pc:sldChg>
      <pc:sldChg chg="replTag">
        <pc:chgData name="Danny Young" userId="cb0f4ce2-eb4f-479e-8e8f-3beb257e632f" providerId="ADAL" clId="{AD58FDA0-EE36-48F0-95B4-F1FE7D410064}" dt="2024-02-27T01:07:40.965" v="6"/>
        <pc:sldMkLst>
          <pc:docMk/>
          <pc:sldMk cId="1607403024" sldId="303"/>
        </pc:sldMkLst>
      </pc:sldChg>
      <pc:sldChg chg="replTag">
        <pc:chgData name="Danny Young" userId="cb0f4ce2-eb4f-479e-8e8f-3beb257e632f" providerId="ADAL" clId="{AD58FDA0-EE36-48F0-95B4-F1FE7D410064}" dt="2024-02-27T01:07:40.965" v="7"/>
        <pc:sldMkLst>
          <pc:docMk/>
          <pc:sldMk cId="3949753776" sldId="304"/>
        </pc:sldMkLst>
      </pc:sldChg>
      <pc:sldChg chg="replTag">
        <pc:chgData name="Danny Young" userId="cb0f4ce2-eb4f-479e-8e8f-3beb257e632f" providerId="ADAL" clId="{AD58FDA0-EE36-48F0-95B4-F1FE7D410064}" dt="2024-02-27T01:07:40.955" v="2"/>
        <pc:sldMkLst>
          <pc:docMk/>
          <pc:sldMk cId="2440839238" sldId="30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9T22:10:31.339"/>
    </inkml:context>
    <inkml:brush xml:id="br0">
      <inkml:brushProperty name="width" value="0.1" units="cm"/>
      <inkml:brushProperty name="height" value="0.1" units="cm"/>
      <inkml:brushProperty name="color" value="#E71225"/>
    </inkml:brush>
  </inkml:definitions>
  <inkml:trace contextRef="#ctx0" brushRef="#br0">985 91 5657,'0'-1'171,"0"0"0,1-1-1,-1 1 1,0 0 0,0 0-1,0-1 1,0 1 0,0 0-1,0 0 1,-1-1 0,1 1-1,0 0 1,-1 0 0,1 0-1,0-1 1,-1 1 0,0 0-1,1 0 1,-1 0 0,0 0-1,1 0 1,-1 0 0,0 0-1,0 0-170,-2 0 420,1 0-1,-1 0 1,0 0-1,0 0 1,0 1-1,1-1 0,-1 1 1,0 0-1,-3-1-419,-10 0 774,-56-5 4997,-19 2-5771,46 5 805,-1 1 1,1 2-1,0 3 0,-15 4-805,27-4 329,-1 0-1,-6-2-328,29-4 28,0-1 0,1 0 0,-1 0 0,0-1 0,1 0 0,-1-1 0,1 0 0,0-1-1,-1-1-26,-57-27-1,50 21-24,-1 1 0,0 1 1,0 1-1,-7-1 24,21 7-10,1 0 0,-1 1 0,0 0 0,0 0 1,0 0-1,1 1 0,-1-1 0,0 1 0,0 0 0,1 0 1,-1 1-1,1-1 0,-1 1 0,1 0 0,0 1 0,-1-1 0,1 1 1,1-1-1,-1 1 0,0 0 0,0 1 0,1-1 0,0 1 1,0-1-1,0 1 0,0 0 0,1 0 0,-1 0 0,1 1 0,0-1 1,0 0-1,0 1 0,1 0 0,-1 1 10,-2 14 43,0 0 1,1 0-1,1 1 0,0-1 1,2 0-1,2 16-43,-2-30-62,1 0 0,1 0 0,-1 0 0,1 0 1,2 4 61,-4-8-174,1-1 0,0 1 1,0-1-1,0 1 0,0-1 1,0 0-1,0 1 0,0-1 1,0 0-1,0 0 0,1 0 1,-1 0-1,0 0 0,1 0 1,-1 0-1,1 0 0,-1-1 1,1 1-1,0 0 0,-1-1 1,1 0-1,1 1 174,-2-1-147,0 0 0,0 0 0,0 0-1,-1 0 1,1 0 0,0 0 0,0 0 0,0 0 0,0-1 0,0 1-1,0 0 1,-1-1 0,1 1 0,0 0 0,0-1 0,-1 1 0,1-1-1,0 0 1,0 1 0,-1-1 0,1 1 147,31-33-1786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3:02:38.158"/>
    </inkml:context>
    <inkml:brush xml:id="br0">
      <inkml:brushProperty name="width" value="0.05" units="cm"/>
      <inkml:brushProperty name="height" value="0.05" units="cm"/>
    </inkml:brush>
  </inkml:definitions>
  <inkml:trace contextRef="#ctx0" brushRef="#br0">39 81 15803,'-19'-24'1121,"6"9"999,6 2-1888,9 4-880,3 0-344,-1 3-281,1 1-103,0 5-496,2 10-665,1 14 1465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3T23:02:49.735"/>
    </inkml:context>
    <inkml:brush xml:id="br0">
      <inkml:brushProperty name="width" value="0.05" units="cm"/>
      <inkml:brushProperty name="height" value="0.05" units="cm"/>
    </inkml:brush>
  </inkml:definitions>
  <inkml:trace contextRef="#ctx0" brushRef="#br0">112 17 18540,'-70'6'-200,"32"-19"-1240,34 5-1465,43 7 1865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3BAB34-3A55-49A4-9607-2A406718A25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DAD1D11A-744D-49E0-BA50-7C3A42DFE8B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E8E2978-5FDB-4504-BED8-C1A6954E9C72}" type="datetimeFigureOut">
              <a:rPr lang="en-CA"/>
              <a:pPr>
                <a:defRPr/>
              </a:pPr>
              <a:t>2024-02-26</a:t>
            </a:fld>
            <a:endParaRPr lang="en-CA"/>
          </a:p>
        </p:txBody>
      </p:sp>
      <p:sp>
        <p:nvSpPr>
          <p:cNvPr id="4" name="Slide Image Placeholder 3">
            <a:extLst>
              <a:ext uri="{FF2B5EF4-FFF2-40B4-BE49-F238E27FC236}">
                <a16:creationId xmlns:a16="http://schemas.microsoft.com/office/drawing/2014/main" id="{948CB621-1D4F-48BF-A3D4-191717FF2F5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8DD3714F-6119-4D47-A35B-6C351747608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A25D0D39-2C0E-43CD-ACAB-DA57287080C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187A2724-B10A-423A-9D96-F1C6249F197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2019967-E107-4D7D-9349-7914296F4CA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515F135-6C46-4325-9626-F571AF472EA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541EC6A-645F-499F-810F-9C917F26E6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D98A892F-6AEF-4829-BE1C-0EE598CC4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B37A38-90D2-41F9-94A0-06F724B916EA}"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10</a:t>
            </a:fld>
            <a:endParaRPr lang="en-CA" altLang="en-US"/>
          </a:p>
        </p:txBody>
      </p:sp>
    </p:spTree>
    <p:extLst>
      <p:ext uri="{BB962C8B-B14F-4D97-AF65-F5344CB8AC3E}">
        <p14:creationId xmlns:p14="http://schemas.microsoft.com/office/powerpoint/2010/main" val="102916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11</a:t>
            </a:fld>
            <a:endParaRPr lang="en-CA" altLang="en-US"/>
          </a:p>
        </p:txBody>
      </p:sp>
    </p:spTree>
    <p:extLst>
      <p:ext uri="{BB962C8B-B14F-4D97-AF65-F5344CB8AC3E}">
        <p14:creationId xmlns:p14="http://schemas.microsoft.com/office/powerpoint/2010/main" val="416147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12</a:t>
            </a:fld>
            <a:endParaRPr lang="en-CA" altLang="en-US"/>
          </a:p>
        </p:txBody>
      </p:sp>
    </p:spTree>
    <p:extLst>
      <p:ext uri="{BB962C8B-B14F-4D97-AF65-F5344CB8AC3E}">
        <p14:creationId xmlns:p14="http://schemas.microsoft.com/office/powerpoint/2010/main" val="230911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13</a:t>
            </a:fld>
            <a:endParaRPr lang="en-CA" altLang="en-US"/>
          </a:p>
        </p:txBody>
      </p:sp>
    </p:spTree>
    <p:extLst>
      <p:ext uri="{BB962C8B-B14F-4D97-AF65-F5344CB8AC3E}">
        <p14:creationId xmlns:p14="http://schemas.microsoft.com/office/powerpoint/2010/main" val="1400266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14</a:t>
            </a:fld>
            <a:endParaRPr lang="en-CA" altLang="en-US"/>
          </a:p>
        </p:txBody>
      </p:sp>
    </p:spTree>
    <p:extLst>
      <p:ext uri="{BB962C8B-B14F-4D97-AF65-F5344CB8AC3E}">
        <p14:creationId xmlns:p14="http://schemas.microsoft.com/office/powerpoint/2010/main" val="4955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0E9F989-A3FA-4678-87BD-AC023333C8E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0FB9BD2-76BF-4EE9-8599-DB4DB904DE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CE796C03-BF1D-4BEF-AC8D-A7111AFDE8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F5D3F6-0EAD-4C6B-BBC5-06B08917B20E}" type="slidenum">
              <a:rPr lang="en-CA" altLang="en-US">
                <a:latin typeface="Arial" panose="020B0604020202020204" pitchFamily="34" charset="0"/>
              </a:rPr>
              <a:pPr>
                <a:spcBef>
                  <a:spcPct val="0"/>
                </a:spcBef>
              </a:pPr>
              <a:t>15</a:t>
            </a:fld>
            <a:endParaRPr lang="en-CA"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16</a:t>
            </a:fld>
            <a:endParaRPr lang="en-CA" altLang="en-US"/>
          </a:p>
        </p:txBody>
      </p:sp>
    </p:spTree>
    <p:extLst>
      <p:ext uri="{BB962C8B-B14F-4D97-AF65-F5344CB8AC3E}">
        <p14:creationId xmlns:p14="http://schemas.microsoft.com/office/powerpoint/2010/main" val="1223407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F123E69-7B54-4017-8CA4-BE9C5415E1C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B1A593F-D6B7-45F9-BAE6-8AF72ABC12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4580" name="Slide Number Placeholder 3">
            <a:extLst>
              <a:ext uri="{FF2B5EF4-FFF2-40B4-BE49-F238E27FC236}">
                <a16:creationId xmlns:a16="http://schemas.microsoft.com/office/drawing/2014/main" id="{6D470165-311E-47E4-B4BE-DF1DFDC1F3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AA064F-15A1-4F44-9583-E71274DAC744}" type="slidenum">
              <a:rPr lang="en-CA" altLang="en-US">
                <a:latin typeface="Arial" panose="020B0604020202020204" pitchFamily="34" charset="0"/>
              </a:rPr>
              <a:pPr>
                <a:spcBef>
                  <a:spcPct val="0"/>
                </a:spcBef>
              </a:pPr>
              <a:t>17</a:t>
            </a:fld>
            <a:endParaRPr lang="en-CA"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0AF5E81-D223-42AD-BFE5-F35C88F01EC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09FB592-6155-4E49-A35E-AA773B45F2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6628" name="Slide Number Placeholder 3">
            <a:extLst>
              <a:ext uri="{FF2B5EF4-FFF2-40B4-BE49-F238E27FC236}">
                <a16:creationId xmlns:a16="http://schemas.microsoft.com/office/drawing/2014/main" id="{7950AAA4-1843-4042-90E9-5D5747771B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126DED-63ED-4093-95A7-9DD5A7E9F89E}" type="slidenum">
              <a:rPr lang="en-CA" altLang="en-US">
                <a:latin typeface="Arial" panose="020B0604020202020204" pitchFamily="34" charset="0"/>
              </a:rPr>
              <a:pPr>
                <a:spcBef>
                  <a:spcPct val="0"/>
                </a:spcBef>
              </a:pPr>
              <a:t>18</a:t>
            </a:fld>
            <a:endParaRPr lang="en-CA"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0388C20-0240-4B47-AE46-238E42F8FA3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034DD5B-345E-4A2A-B728-2926BD0C1E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8676" name="Slide Number Placeholder 3">
            <a:extLst>
              <a:ext uri="{FF2B5EF4-FFF2-40B4-BE49-F238E27FC236}">
                <a16:creationId xmlns:a16="http://schemas.microsoft.com/office/drawing/2014/main" id="{B180558D-C353-4F67-9C35-320C3633C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EDF42B-A9C8-412A-81A9-DE41D058DA4F}" type="slidenum">
              <a:rPr lang="en-CA" altLang="en-US">
                <a:latin typeface="Arial" panose="020B0604020202020204" pitchFamily="34" charset="0"/>
              </a:rPr>
              <a:pPr>
                <a:spcBef>
                  <a:spcPct val="0"/>
                </a:spcBef>
              </a:pPr>
              <a:t>19</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2</a:t>
            </a:fld>
            <a:endParaRPr lang="en-CA" altLang="en-US"/>
          </a:p>
        </p:txBody>
      </p:sp>
    </p:spTree>
    <p:extLst>
      <p:ext uri="{BB962C8B-B14F-4D97-AF65-F5344CB8AC3E}">
        <p14:creationId xmlns:p14="http://schemas.microsoft.com/office/powerpoint/2010/main" val="4270650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AAD9A3F-526B-4B67-9C62-BA54CA0E31F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39E65571-8AAC-47B5-B574-87CA31334A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0724" name="Slide Number Placeholder 3">
            <a:extLst>
              <a:ext uri="{FF2B5EF4-FFF2-40B4-BE49-F238E27FC236}">
                <a16:creationId xmlns:a16="http://schemas.microsoft.com/office/drawing/2014/main" id="{5D6A91EF-385B-4DEF-B197-97FADAD979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562E69-24F3-42E6-8905-95FDD04CEF67}" type="slidenum">
              <a:rPr lang="en-CA" altLang="en-US">
                <a:latin typeface="Arial" panose="020B0604020202020204" pitchFamily="34" charset="0"/>
              </a:rPr>
              <a:pPr>
                <a:spcBef>
                  <a:spcPct val="0"/>
                </a:spcBef>
              </a:pPr>
              <a:t>20</a:t>
            </a:fld>
            <a:endParaRPr lang="en-CA"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027CD33-45DE-4696-B982-BB3E7330FD1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F075919-7375-459D-AA21-EEE6E9932B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2772" name="Slide Number Placeholder 3">
            <a:extLst>
              <a:ext uri="{FF2B5EF4-FFF2-40B4-BE49-F238E27FC236}">
                <a16:creationId xmlns:a16="http://schemas.microsoft.com/office/drawing/2014/main" id="{30A201CF-DCB4-4095-9961-A4327DE5D5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6ED07C-2321-40CB-B686-344CBD54D8BB}" type="slidenum">
              <a:rPr lang="en-CA" altLang="en-US">
                <a:latin typeface="Arial" panose="020B0604020202020204" pitchFamily="34" charset="0"/>
              </a:rPr>
              <a:pPr>
                <a:spcBef>
                  <a:spcPct val="0"/>
                </a:spcBef>
              </a:pPr>
              <a:t>21</a:t>
            </a:fld>
            <a:endParaRPr lang="en-CA"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251A4EC-A07D-4945-8018-A7F07D46C64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EB95695-CD2C-4703-9EB8-DC7D80A413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a:extLst>
              <a:ext uri="{FF2B5EF4-FFF2-40B4-BE49-F238E27FC236}">
                <a16:creationId xmlns:a16="http://schemas.microsoft.com/office/drawing/2014/main" id="{CC792ADB-73EC-42A1-A21F-57574E93BB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D93FA0-2FEB-4466-8B48-BB38C955EC4C}" type="slidenum">
              <a:rPr lang="en-CA" altLang="en-US">
                <a:latin typeface="Arial" panose="020B0604020202020204" pitchFamily="34" charset="0"/>
              </a:rPr>
              <a:pPr>
                <a:spcBef>
                  <a:spcPct val="0"/>
                </a:spcBef>
              </a:pPr>
              <a:t>22</a:t>
            </a:fld>
            <a:endParaRPr lang="en-CA"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97365F1-66D6-4605-B6CE-FCAAB08497C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7A3EAB3-C988-4D5E-B4D7-108A269C2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6868" name="Slide Number Placeholder 3">
            <a:extLst>
              <a:ext uri="{FF2B5EF4-FFF2-40B4-BE49-F238E27FC236}">
                <a16:creationId xmlns:a16="http://schemas.microsoft.com/office/drawing/2014/main" id="{015842E5-8805-4B65-8388-078B7664D3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D5119E-977D-4231-A855-DEB5207A672C}" type="slidenum">
              <a:rPr lang="en-CA" altLang="en-US">
                <a:latin typeface="Arial" panose="020B0604020202020204" pitchFamily="34" charset="0"/>
              </a:rPr>
              <a:pPr>
                <a:spcBef>
                  <a:spcPct val="0"/>
                </a:spcBef>
              </a:pPr>
              <a:t>23</a:t>
            </a:fld>
            <a:endParaRPr lang="en-CA"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CE87811-C9DE-4D41-8648-3CE38F10E60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1FC3906-7A09-4EF5-B93C-AC65B548A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8916" name="Slide Number Placeholder 3">
            <a:extLst>
              <a:ext uri="{FF2B5EF4-FFF2-40B4-BE49-F238E27FC236}">
                <a16:creationId xmlns:a16="http://schemas.microsoft.com/office/drawing/2014/main" id="{D8B21B03-A44A-4BAD-B016-F7F795FBC2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A1761B-A9B3-4803-9CEF-08D616251498}" type="slidenum">
              <a:rPr lang="en-CA" altLang="en-US">
                <a:latin typeface="Arial" panose="020B0604020202020204" pitchFamily="34" charset="0"/>
              </a:rPr>
              <a:pPr>
                <a:spcBef>
                  <a:spcPct val="0"/>
                </a:spcBef>
              </a:pPr>
              <a:t>24</a:t>
            </a:fld>
            <a:endParaRPr lang="en-CA"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E89EF75-3BD6-408A-9E9F-7D25B4F73D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5894AB1-D293-40E5-ABBD-3EDAC0DBEF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0964" name="Slide Number Placeholder 3">
            <a:extLst>
              <a:ext uri="{FF2B5EF4-FFF2-40B4-BE49-F238E27FC236}">
                <a16:creationId xmlns:a16="http://schemas.microsoft.com/office/drawing/2014/main" id="{FD8B9935-5980-469B-A6D6-56EA2A071D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DC013B-0AD9-474A-A113-AD8BA4603ADB}" type="slidenum">
              <a:rPr lang="en-CA" altLang="en-US">
                <a:latin typeface="Arial" panose="020B0604020202020204" pitchFamily="34" charset="0"/>
              </a:rPr>
              <a:pPr>
                <a:spcBef>
                  <a:spcPct val="0"/>
                </a:spcBef>
              </a:pPr>
              <a:t>25</a:t>
            </a:fld>
            <a:endParaRPr lang="en-CA"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26</a:t>
            </a:fld>
            <a:endParaRPr lang="en-CA" altLang="en-US"/>
          </a:p>
        </p:txBody>
      </p:sp>
    </p:spTree>
    <p:extLst>
      <p:ext uri="{BB962C8B-B14F-4D97-AF65-F5344CB8AC3E}">
        <p14:creationId xmlns:p14="http://schemas.microsoft.com/office/powerpoint/2010/main" val="3063230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363BF5A-1DE8-47B0-AD6B-C1A4A694609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12294D9-DA2E-441E-AD63-EC5310160E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4036" name="Slide Number Placeholder 3">
            <a:extLst>
              <a:ext uri="{FF2B5EF4-FFF2-40B4-BE49-F238E27FC236}">
                <a16:creationId xmlns:a16="http://schemas.microsoft.com/office/drawing/2014/main" id="{5EC5CD8A-EDFC-40C0-A40F-D0B5BB7A72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862D83-DBC4-455C-8863-79FCBFA9FE99}" type="slidenum">
              <a:rPr lang="en-CA" altLang="en-US">
                <a:latin typeface="Arial" panose="020B0604020202020204" pitchFamily="34" charset="0"/>
              </a:rPr>
              <a:pPr>
                <a:spcBef>
                  <a:spcPct val="0"/>
                </a:spcBef>
              </a:pPr>
              <a:t>27</a:t>
            </a:fld>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3</a:t>
            </a:fld>
            <a:endParaRPr lang="en-CA" altLang="en-US"/>
          </a:p>
        </p:txBody>
      </p:sp>
    </p:spTree>
    <p:extLst>
      <p:ext uri="{BB962C8B-B14F-4D97-AF65-F5344CB8AC3E}">
        <p14:creationId xmlns:p14="http://schemas.microsoft.com/office/powerpoint/2010/main" val="193273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042FF74-8AE8-4D59-8AD8-F415445BB18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BB6AC49-81E8-4AEC-9D4E-72E59177C6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4340" name="Slide Number Placeholder 3">
            <a:extLst>
              <a:ext uri="{FF2B5EF4-FFF2-40B4-BE49-F238E27FC236}">
                <a16:creationId xmlns:a16="http://schemas.microsoft.com/office/drawing/2014/main" id="{10512F9F-2E93-4769-9D6B-8F85C0BD7A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522470-CFFB-49BC-A54B-71420E7C66E1}" type="slidenum">
              <a:rPr lang="en-CA" altLang="en-US">
                <a:latin typeface="Arial" panose="020B0604020202020204" pitchFamily="34" charset="0"/>
              </a:rPr>
              <a:pPr>
                <a:spcBef>
                  <a:spcPct val="0"/>
                </a:spcBef>
              </a:pPr>
              <a:t>4</a:t>
            </a:fld>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5</a:t>
            </a:fld>
            <a:endParaRPr lang="en-CA" altLang="en-US"/>
          </a:p>
        </p:txBody>
      </p:sp>
    </p:spTree>
    <p:extLst>
      <p:ext uri="{BB962C8B-B14F-4D97-AF65-F5344CB8AC3E}">
        <p14:creationId xmlns:p14="http://schemas.microsoft.com/office/powerpoint/2010/main" val="344902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6</a:t>
            </a:fld>
            <a:endParaRPr lang="en-CA" altLang="en-US"/>
          </a:p>
        </p:txBody>
      </p:sp>
    </p:spTree>
    <p:extLst>
      <p:ext uri="{BB962C8B-B14F-4D97-AF65-F5344CB8AC3E}">
        <p14:creationId xmlns:p14="http://schemas.microsoft.com/office/powerpoint/2010/main" val="882087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7</a:t>
            </a:fld>
            <a:endParaRPr lang="en-CA" altLang="en-US"/>
          </a:p>
        </p:txBody>
      </p:sp>
    </p:spTree>
    <p:extLst>
      <p:ext uri="{BB962C8B-B14F-4D97-AF65-F5344CB8AC3E}">
        <p14:creationId xmlns:p14="http://schemas.microsoft.com/office/powerpoint/2010/main" val="209109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019967-E107-4D7D-9349-7914296F4CAF}" type="slidenum">
              <a:rPr lang="en-CA" altLang="en-US" smtClean="0"/>
              <a:pPr>
                <a:defRPr/>
              </a:pPr>
              <a:t>8</a:t>
            </a:fld>
            <a:endParaRPr lang="en-CA" altLang="en-US"/>
          </a:p>
        </p:txBody>
      </p:sp>
    </p:spTree>
    <p:extLst>
      <p:ext uri="{BB962C8B-B14F-4D97-AF65-F5344CB8AC3E}">
        <p14:creationId xmlns:p14="http://schemas.microsoft.com/office/powerpoint/2010/main" val="276709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A238290-1A34-45C6-A358-FD7E28DAFC1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E9E2FCB-DC85-4F29-84E5-DF83106F42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6388" name="Slide Number Placeholder 3">
            <a:extLst>
              <a:ext uri="{FF2B5EF4-FFF2-40B4-BE49-F238E27FC236}">
                <a16:creationId xmlns:a16="http://schemas.microsoft.com/office/drawing/2014/main" id="{A6DD4EB9-DC47-4C1A-9751-E180F5FE12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D7B97A-565C-4844-8E60-BE58C899F596}" type="slidenum">
              <a:rPr lang="en-CA" altLang="en-US">
                <a:latin typeface="Arial" panose="020B0604020202020204" pitchFamily="34" charset="0"/>
              </a:rPr>
              <a:pPr>
                <a:spcBef>
                  <a:spcPct val="0"/>
                </a:spcBef>
              </a:pPr>
              <a:t>9</a:t>
            </a:fld>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2D3A5B-8932-4988-B172-CEBB4670A3B8}"/>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9BAF153-A375-4B77-A20E-09BF71FCFCAB}"/>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7BECEA0-5481-4B4E-9587-225F2375C970}"/>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CDD243E-90A2-4C4F-86F5-A2BC9EF3F954}"/>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07331C27-B29A-44F9-ABE0-1766B556C8A3}"/>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468AD1CD-BFE9-4B11-8317-D4966AA9E84B}"/>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1E613866-76B6-499E-B899-6B05FD882A82}"/>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B70FB2E6-528D-41E0-B999-DC56B5B32F46}"/>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959C6100-8F7B-4FA3-8967-57F234609068}"/>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440E68B0-8524-4009-A7E6-EF44C708F5A5}"/>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F6A55D60-D3A5-483C-AE3C-5435FE2270CB}"/>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088B8B41-B4B4-41D7-85D7-25859A50AAE7}"/>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EB3AA943-CEEA-4392-BC39-9350F3B780B1}"/>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EBCEB2FD-FCF2-4BDE-A091-F86FB329B3A4}"/>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04038209-F207-4CEC-A361-7F75C2B3C686}"/>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689F6437-8517-4ACC-8B2C-148C8B6328C8}"/>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58D688B8-DC9D-4728-89AB-E66889964A4E}"/>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7D7A4808-8B60-448B-87C9-0EDA152DEC75}" type="datetimeFigureOut">
              <a:rPr lang="en-CA"/>
              <a:pPr>
                <a:defRPr/>
              </a:pPr>
              <a:t>2024-02-26</a:t>
            </a:fld>
            <a:endParaRPr lang="en-CA"/>
          </a:p>
        </p:txBody>
      </p:sp>
      <p:sp>
        <p:nvSpPr>
          <p:cNvPr id="23" name="Footer Placeholder 16">
            <a:extLst>
              <a:ext uri="{FF2B5EF4-FFF2-40B4-BE49-F238E27FC236}">
                <a16:creationId xmlns:a16="http://schemas.microsoft.com/office/drawing/2014/main" id="{768F5718-CF81-44B2-97C5-839F18473396}"/>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5FC36712-55A2-405A-AB68-7CFC3A0BE953}"/>
              </a:ext>
            </a:extLst>
          </p:cNvPr>
          <p:cNvSpPr>
            <a:spLocks noGrp="1"/>
          </p:cNvSpPr>
          <p:nvPr>
            <p:ph type="sldNum" sz="quarter" idx="12"/>
          </p:nvPr>
        </p:nvSpPr>
        <p:spPr bwMode="auto">
          <a:xfrm>
            <a:off x="1767417" y="4929189"/>
            <a:ext cx="812800" cy="517525"/>
          </a:xfrm>
        </p:spPr>
        <p:txBody>
          <a:bodyPr/>
          <a:lstStyle>
            <a:lvl1pPr>
              <a:defRPr smtClean="0"/>
            </a:lvl1pPr>
          </a:lstStyle>
          <a:p>
            <a:pPr>
              <a:defRPr/>
            </a:pPr>
            <a:fld id="{40573484-BDCA-4164-A2AE-9CAC3AAAFFF0}" type="slidenum">
              <a:rPr lang="en-CA" altLang="en-US"/>
              <a:pPr>
                <a:defRPr/>
              </a:pPr>
              <a:t>‹#›</a:t>
            </a:fld>
            <a:endParaRPr lang="en-CA" altLang="en-US"/>
          </a:p>
        </p:txBody>
      </p:sp>
    </p:spTree>
    <p:extLst>
      <p:ext uri="{BB962C8B-B14F-4D97-AF65-F5344CB8AC3E}">
        <p14:creationId xmlns:p14="http://schemas.microsoft.com/office/powerpoint/2010/main" val="8279556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C4EAF3E-E76A-487F-8EFE-C771F37BF84D}"/>
              </a:ext>
            </a:extLst>
          </p:cNvPr>
          <p:cNvSpPr>
            <a:spLocks noGrp="1"/>
          </p:cNvSpPr>
          <p:nvPr>
            <p:ph type="dt" sz="half" idx="10"/>
          </p:nvPr>
        </p:nvSpPr>
        <p:spPr/>
        <p:txBody>
          <a:bodyPr/>
          <a:lstStyle>
            <a:lvl1pPr>
              <a:defRPr/>
            </a:lvl1pPr>
          </a:lstStyle>
          <a:p>
            <a:pPr>
              <a:defRPr/>
            </a:pPr>
            <a:fld id="{227E89EA-3EE3-4D68-8A46-A20AB4511000}" type="datetimeFigureOut">
              <a:rPr lang="en-CA"/>
              <a:pPr>
                <a:defRPr/>
              </a:pPr>
              <a:t>2024-02-26</a:t>
            </a:fld>
            <a:endParaRPr lang="en-CA"/>
          </a:p>
        </p:txBody>
      </p:sp>
      <p:sp>
        <p:nvSpPr>
          <p:cNvPr id="5" name="Footer Placeholder 2">
            <a:extLst>
              <a:ext uri="{FF2B5EF4-FFF2-40B4-BE49-F238E27FC236}">
                <a16:creationId xmlns:a16="http://schemas.microsoft.com/office/drawing/2014/main" id="{16FD8A0C-256A-4ECF-AEEB-E0A703C3ACF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CD004E71-507A-4758-9B4D-D9BA0C2DEC6D}"/>
              </a:ext>
            </a:extLst>
          </p:cNvPr>
          <p:cNvSpPr>
            <a:spLocks noGrp="1"/>
          </p:cNvSpPr>
          <p:nvPr>
            <p:ph type="sldNum" sz="quarter" idx="12"/>
          </p:nvPr>
        </p:nvSpPr>
        <p:spPr/>
        <p:txBody>
          <a:bodyPr/>
          <a:lstStyle>
            <a:lvl1pPr>
              <a:defRPr/>
            </a:lvl1pPr>
          </a:lstStyle>
          <a:p>
            <a:pPr>
              <a:defRPr/>
            </a:pPr>
            <a:fld id="{796B30B5-DEE6-4B35-9372-DFB59A2339F7}" type="slidenum">
              <a:rPr lang="en-CA" altLang="en-US"/>
              <a:pPr>
                <a:defRPr/>
              </a:pPr>
              <a:t>‹#›</a:t>
            </a:fld>
            <a:endParaRPr lang="en-CA" altLang="en-US"/>
          </a:p>
        </p:txBody>
      </p:sp>
    </p:spTree>
    <p:extLst>
      <p:ext uri="{BB962C8B-B14F-4D97-AF65-F5344CB8AC3E}">
        <p14:creationId xmlns:p14="http://schemas.microsoft.com/office/powerpoint/2010/main" val="115798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C1839B5-428B-4427-891E-CA876F87F4F0}"/>
              </a:ext>
            </a:extLst>
          </p:cNvPr>
          <p:cNvSpPr>
            <a:spLocks noGrp="1"/>
          </p:cNvSpPr>
          <p:nvPr>
            <p:ph type="dt" sz="half" idx="10"/>
          </p:nvPr>
        </p:nvSpPr>
        <p:spPr/>
        <p:txBody>
          <a:bodyPr/>
          <a:lstStyle>
            <a:lvl1pPr>
              <a:defRPr/>
            </a:lvl1pPr>
          </a:lstStyle>
          <a:p>
            <a:pPr>
              <a:defRPr/>
            </a:pPr>
            <a:fld id="{5B11755D-08C6-4E69-85C6-DBE4899666A5}" type="datetimeFigureOut">
              <a:rPr lang="en-CA"/>
              <a:pPr>
                <a:defRPr/>
              </a:pPr>
              <a:t>2024-02-26</a:t>
            </a:fld>
            <a:endParaRPr lang="en-CA"/>
          </a:p>
        </p:txBody>
      </p:sp>
      <p:sp>
        <p:nvSpPr>
          <p:cNvPr id="5" name="Footer Placeholder 2">
            <a:extLst>
              <a:ext uri="{FF2B5EF4-FFF2-40B4-BE49-F238E27FC236}">
                <a16:creationId xmlns:a16="http://schemas.microsoft.com/office/drawing/2014/main" id="{240D5F7A-3B75-4884-933B-93BD16711EC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9C72AFD7-99EB-4316-A9E1-C1FA4901DC6B}"/>
              </a:ext>
            </a:extLst>
          </p:cNvPr>
          <p:cNvSpPr>
            <a:spLocks noGrp="1"/>
          </p:cNvSpPr>
          <p:nvPr>
            <p:ph type="sldNum" sz="quarter" idx="12"/>
          </p:nvPr>
        </p:nvSpPr>
        <p:spPr/>
        <p:txBody>
          <a:bodyPr/>
          <a:lstStyle>
            <a:lvl1pPr>
              <a:defRPr/>
            </a:lvl1pPr>
          </a:lstStyle>
          <a:p>
            <a:pPr>
              <a:defRPr/>
            </a:pPr>
            <a:fld id="{9C9EDAB4-7148-4891-A7C5-7B26178C2E7D}" type="slidenum">
              <a:rPr lang="en-CA" altLang="en-US"/>
              <a:pPr>
                <a:defRPr/>
              </a:pPr>
              <a:t>‹#›</a:t>
            </a:fld>
            <a:endParaRPr lang="en-CA" altLang="en-US"/>
          </a:p>
        </p:txBody>
      </p:sp>
    </p:spTree>
    <p:extLst>
      <p:ext uri="{BB962C8B-B14F-4D97-AF65-F5344CB8AC3E}">
        <p14:creationId xmlns:p14="http://schemas.microsoft.com/office/powerpoint/2010/main" val="60322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1B3469C2-C4F0-45FE-8CE4-DF4ED39F536F}"/>
              </a:ext>
            </a:extLst>
          </p:cNvPr>
          <p:cNvSpPr>
            <a:spLocks noGrp="1"/>
          </p:cNvSpPr>
          <p:nvPr>
            <p:ph type="dt" sz="half" idx="10"/>
          </p:nvPr>
        </p:nvSpPr>
        <p:spPr/>
        <p:txBody>
          <a:bodyPr rtlCol="0"/>
          <a:lstStyle>
            <a:lvl1pPr>
              <a:defRPr/>
            </a:lvl1pPr>
          </a:lstStyle>
          <a:p>
            <a:pPr>
              <a:defRPr/>
            </a:pPr>
            <a:fld id="{D5CB4B41-0141-4994-A835-941160F4E172}" type="datetimeFigureOut">
              <a:rPr lang="en-CA"/>
              <a:pPr>
                <a:defRPr/>
              </a:pPr>
              <a:t>2024-02-26</a:t>
            </a:fld>
            <a:endParaRPr lang="en-CA"/>
          </a:p>
        </p:txBody>
      </p:sp>
      <p:sp>
        <p:nvSpPr>
          <p:cNvPr id="5" name="Slide Number Placeholder 8">
            <a:extLst>
              <a:ext uri="{FF2B5EF4-FFF2-40B4-BE49-F238E27FC236}">
                <a16:creationId xmlns:a16="http://schemas.microsoft.com/office/drawing/2014/main" id="{26E0189B-B8C9-4511-B0B2-1E7B6AF4E76C}"/>
              </a:ext>
            </a:extLst>
          </p:cNvPr>
          <p:cNvSpPr>
            <a:spLocks noGrp="1"/>
          </p:cNvSpPr>
          <p:nvPr>
            <p:ph type="sldNum" sz="quarter" idx="11"/>
          </p:nvPr>
        </p:nvSpPr>
        <p:spPr/>
        <p:txBody>
          <a:bodyPr/>
          <a:lstStyle>
            <a:lvl1pPr>
              <a:defRPr smtClean="0"/>
            </a:lvl1pPr>
          </a:lstStyle>
          <a:p>
            <a:pPr>
              <a:defRPr/>
            </a:pPr>
            <a:fld id="{12CBCE56-3146-4209-BF4B-55E37A9AE464}"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277734E4-8283-47A2-B030-E853EF16B8FE}"/>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29830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473C64-94BF-4D4F-ABFC-602DD8A35927}"/>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B09D4C8-2AB3-4CB9-AA75-FCA02A1E760B}"/>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B27CB1DB-487E-438E-8303-EC12560221C2}"/>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2F23CE4-E80E-4537-B64A-2BFF2F2203C8}"/>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181FB0CB-88D9-44D4-B368-BBF4D9DA54FB}"/>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61CA4D39-6574-4821-BA7F-4F03F9F26152}"/>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6DDA1E5A-FDD1-4689-A53A-9E90ADB74F57}"/>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91DB01B7-158B-4292-9C67-EAB11F4FB0D7}"/>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184BA141-CC23-4D5C-8813-7483DC679659}"/>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F9D3E5FB-51BD-4267-9BE1-2362A26E956B}"/>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5A73C482-257E-4D04-A62B-51B37ECF8C95}"/>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77B40662-AF39-4DBA-863F-3C9DBEADE383}"/>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479A44DA-13FD-4EE4-8A58-5614D127A6FC}"/>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41C20606-F5CB-4934-BC62-B1993AFE05B1}"/>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75A82673-AC21-4EFA-BC77-07E56544B5E0}"/>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5A43F1F5-BE3A-4DEA-8CA4-C0A3E7349B13}"/>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B64C23A3-A03C-4DBB-8557-221B19629BCA}"/>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F76AF1B9-0F9C-4EFC-AE05-0249181A1465}" type="datetimeFigureOut">
              <a:rPr lang="en-CA"/>
              <a:pPr>
                <a:defRPr/>
              </a:pPr>
              <a:t>2024-02-26</a:t>
            </a:fld>
            <a:endParaRPr lang="en-CA"/>
          </a:p>
        </p:txBody>
      </p:sp>
      <p:sp>
        <p:nvSpPr>
          <p:cNvPr id="21" name="Footer Placeholder 4">
            <a:extLst>
              <a:ext uri="{FF2B5EF4-FFF2-40B4-BE49-F238E27FC236}">
                <a16:creationId xmlns:a16="http://schemas.microsoft.com/office/drawing/2014/main" id="{95C50822-9C65-40E5-BC30-03A1F4ACD059}"/>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70C1BAA2-4B9B-44EF-82B9-B7C57D3F5440}"/>
              </a:ext>
            </a:extLst>
          </p:cNvPr>
          <p:cNvSpPr>
            <a:spLocks noGrp="1"/>
          </p:cNvSpPr>
          <p:nvPr>
            <p:ph type="sldNum" sz="quarter" idx="12"/>
          </p:nvPr>
        </p:nvSpPr>
        <p:spPr bwMode="auto">
          <a:xfrm>
            <a:off x="1786467" y="4929189"/>
            <a:ext cx="812800" cy="517525"/>
          </a:xfrm>
        </p:spPr>
        <p:txBody>
          <a:bodyPr/>
          <a:lstStyle>
            <a:lvl1pPr>
              <a:defRPr smtClean="0"/>
            </a:lvl1pPr>
          </a:lstStyle>
          <a:p>
            <a:pPr>
              <a:defRPr/>
            </a:pPr>
            <a:fld id="{5DD705FD-788B-493F-95B3-E9B0C1FD8E77}" type="slidenum">
              <a:rPr lang="en-CA" altLang="en-US"/>
              <a:pPr>
                <a:defRPr/>
              </a:pPr>
              <a:t>‹#›</a:t>
            </a:fld>
            <a:endParaRPr lang="en-CA" altLang="en-US"/>
          </a:p>
        </p:txBody>
      </p:sp>
    </p:spTree>
    <p:extLst>
      <p:ext uri="{BB962C8B-B14F-4D97-AF65-F5344CB8AC3E}">
        <p14:creationId xmlns:p14="http://schemas.microsoft.com/office/powerpoint/2010/main" val="10700900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0C7D3721-CFA7-4F2F-8671-D66537A7CA97}"/>
              </a:ext>
            </a:extLst>
          </p:cNvPr>
          <p:cNvSpPr>
            <a:spLocks noGrp="1"/>
          </p:cNvSpPr>
          <p:nvPr>
            <p:ph type="dt" sz="half" idx="10"/>
          </p:nvPr>
        </p:nvSpPr>
        <p:spPr/>
        <p:txBody>
          <a:bodyPr/>
          <a:lstStyle>
            <a:lvl1pPr>
              <a:defRPr/>
            </a:lvl1pPr>
          </a:lstStyle>
          <a:p>
            <a:pPr>
              <a:defRPr/>
            </a:pPr>
            <a:fld id="{AC460048-AB5D-4D10-99B5-AE9BED3474D1}" type="datetimeFigureOut">
              <a:rPr lang="en-CA"/>
              <a:pPr>
                <a:defRPr/>
              </a:pPr>
              <a:t>2024-02-26</a:t>
            </a:fld>
            <a:endParaRPr lang="en-CA"/>
          </a:p>
        </p:txBody>
      </p:sp>
      <p:sp>
        <p:nvSpPr>
          <p:cNvPr id="6" name="Footer Placeholder 2">
            <a:extLst>
              <a:ext uri="{FF2B5EF4-FFF2-40B4-BE49-F238E27FC236}">
                <a16:creationId xmlns:a16="http://schemas.microsoft.com/office/drawing/2014/main" id="{07C986B4-4111-4A9D-B7E7-2150B0B1C49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E0850D5E-AF78-4A26-8FCD-176D18C7B06A}"/>
              </a:ext>
            </a:extLst>
          </p:cNvPr>
          <p:cNvSpPr>
            <a:spLocks noGrp="1"/>
          </p:cNvSpPr>
          <p:nvPr>
            <p:ph type="sldNum" sz="quarter" idx="12"/>
          </p:nvPr>
        </p:nvSpPr>
        <p:spPr/>
        <p:txBody>
          <a:bodyPr/>
          <a:lstStyle>
            <a:lvl1pPr>
              <a:defRPr/>
            </a:lvl1pPr>
          </a:lstStyle>
          <a:p>
            <a:pPr>
              <a:defRPr/>
            </a:pPr>
            <a:fld id="{0B7A5BC3-981E-4E24-AACC-63150CF5BB31}" type="slidenum">
              <a:rPr lang="en-CA" altLang="en-US"/>
              <a:pPr>
                <a:defRPr/>
              </a:pPr>
              <a:t>‹#›</a:t>
            </a:fld>
            <a:endParaRPr lang="en-CA" altLang="en-US"/>
          </a:p>
        </p:txBody>
      </p:sp>
    </p:spTree>
    <p:extLst>
      <p:ext uri="{BB962C8B-B14F-4D97-AF65-F5344CB8AC3E}">
        <p14:creationId xmlns:p14="http://schemas.microsoft.com/office/powerpoint/2010/main" val="158707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909DD23B-BF88-472D-8A82-3F20AB1905C5}"/>
              </a:ext>
            </a:extLst>
          </p:cNvPr>
          <p:cNvSpPr>
            <a:spLocks noGrp="1"/>
          </p:cNvSpPr>
          <p:nvPr>
            <p:ph type="dt" sz="half" idx="10"/>
          </p:nvPr>
        </p:nvSpPr>
        <p:spPr/>
        <p:txBody>
          <a:bodyPr/>
          <a:lstStyle>
            <a:lvl1pPr>
              <a:defRPr/>
            </a:lvl1pPr>
          </a:lstStyle>
          <a:p>
            <a:pPr>
              <a:defRPr/>
            </a:pPr>
            <a:fld id="{236C8C2B-6312-45EB-9985-0CEB582CD8F8}" type="datetimeFigureOut">
              <a:rPr lang="en-CA"/>
              <a:pPr>
                <a:defRPr/>
              </a:pPr>
              <a:t>2024-02-26</a:t>
            </a:fld>
            <a:endParaRPr lang="en-CA"/>
          </a:p>
        </p:txBody>
      </p:sp>
      <p:sp>
        <p:nvSpPr>
          <p:cNvPr id="8" name="Footer Placeholder 2">
            <a:extLst>
              <a:ext uri="{FF2B5EF4-FFF2-40B4-BE49-F238E27FC236}">
                <a16:creationId xmlns:a16="http://schemas.microsoft.com/office/drawing/2014/main" id="{A6C1BC0C-4589-42BA-9989-A5EA133ECB27}"/>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0679AE32-1F43-4464-BF3D-AD7091121386}"/>
              </a:ext>
            </a:extLst>
          </p:cNvPr>
          <p:cNvSpPr>
            <a:spLocks noGrp="1"/>
          </p:cNvSpPr>
          <p:nvPr>
            <p:ph type="sldNum" sz="quarter" idx="12"/>
          </p:nvPr>
        </p:nvSpPr>
        <p:spPr/>
        <p:txBody>
          <a:bodyPr/>
          <a:lstStyle>
            <a:lvl1pPr>
              <a:defRPr/>
            </a:lvl1pPr>
          </a:lstStyle>
          <a:p>
            <a:pPr>
              <a:defRPr/>
            </a:pPr>
            <a:fld id="{908B0E9A-B375-4AC3-90CD-6D63FFBCB70F}" type="slidenum">
              <a:rPr lang="en-CA" altLang="en-US"/>
              <a:pPr>
                <a:defRPr/>
              </a:pPr>
              <a:t>‹#›</a:t>
            </a:fld>
            <a:endParaRPr lang="en-CA" altLang="en-US"/>
          </a:p>
        </p:txBody>
      </p:sp>
    </p:spTree>
    <p:extLst>
      <p:ext uri="{BB962C8B-B14F-4D97-AF65-F5344CB8AC3E}">
        <p14:creationId xmlns:p14="http://schemas.microsoft.com/office/powerpoint/2010/main" val="174054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3EE31F4A-D5F7-45EC-B958-9B03F1F56B07}"/>
              </a:ext>
            </a:extLst>
          </p:cNvPr>
          <p:cNvSpPr>
            <a:spLocks noGrp="1"/>
          </p:cNvSpPr>
          <p:nvPr>
            <p:ph type="dt" sz="half" idx="10"/>
          </p:nvPr>
        </p:nvSpPr>
        <p:spPr/>
        <p:txBody>
          <a:bodyPr rtlCol="0"/>
          <a:lstStyle>
            <a:lvl1pPr>
              <a:defRPr/>
            </a:lvl1pPr>
          </a:lstStyle>
          <a:p>
            <a:pPr>
              <a:defRPr/>
            </a:pPr>
            <a:fld id="{D0BBB375-80CD-42A2-9AF1-1874E0D6A0FE}" type="datetimeFigureOut">
              <a:rPr lang="en-CA"/>
              <a:pPr>
                <a:defRPr/>
              </a:pPr>
              <a:t>2024-02-26</a:t>
            </a:fld>
            <a:endParaRPr lang="en-CA"/>
          </a:p>
        </p:txBody>
      </p:sp>
      <p:sp>
        <p:nvSpPr>
          <p:cNvPr id="4" name="Slide Number Placeholder 6">
            <a:extLst>
              <a:ext uri="{FF2B5EF4-FFF2-40B4-BE49-F238E27FC236}">
                <a16:creationId xmlns:a16="http://schemas.microsoft.com/office/drawing/2014/main" id="{B50F890C-0E59-4B57-A15C-B604DD3C2976}"/>
              </a:ext>
            </a:extLst>
          </p:cNvPr>
          <p:cNvSpPr>
            <a:spLocks noGrp="1"/>
          </p:cNvSpPr>
          <p:nvPr>
            <p:ph type="sldNum" sz="quarter" idx="11"/>
          </p:nvPr>
        </p:nvSpPr>
        <p:spPr/>
        <p:txBody>
          <a:bodyPr/>
          <a:lstStyle>
            <a:lvl1pPr>
              <a:defRPr smtClean="0"/>
            </a:lvl1pPr>
          </a:lstStyle>
          <a:p>
            <a:pPr>
              <a:defRPr/>
            </a:pPr>
            <a:fld id="{C17D6345-4E76-470E-9582-F3B0E417EF67}"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50B20F64-4F11-4A0D-8925-F0F9B9B17833}"/>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53532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395DB5B1-71F8-4BE8-BF56-ACC4E2643011}"/>
              </a:ext>
            </a:extLst>
          </p:cNvPr>
          <p:cNvSpPr>
            <a:spLocks noGrp="1"/>
          </p:cNvSpPr>
          <p:nvPr>
            <p:ph type="dt" sz="half" idx="10"/>
          </p:nvPr>
        </p:nvSpPr>
        <p:spPr/>
        <p:txBody>
          <a:bodyPr/>
          <a:lstStyle>
            <a:lvl1pPr>
              <a:defRPr/>
            </a:lvl1pPr>
          </a:lstStyle>
          <a:p>
            <a:pPr>
              <a:defRPr/>
            </a:pPr>
            <a:fld id="{3353029E-E736-48AB-B0CC-B62E1AA497F2}" type="datetimeFigureOut">
              <a:rPr lang="en-CA"/>
              <a:pPr>
                <a:defRPr/>
              </a:pPr>
              <a:t>2024-02-26</a:t>
            </a:fld>
            <a:endParaRPr lang="en-CA"/>
          </a:p>
        </p:txBody>
      </p:sp>
      <p:sp>
        <p:nvSpPr>
          <p:cNvPr id="3" name="Footer Placeholder 2">
            <a:extLst>
              <a:ext uri="{FF2B5EF4-FFF2-40B4-BE49-F238E27FC236}">
                <a16:creationId xmlns:a16="http://schemas.microsoft.com/office/drawing/2014/main" id="{DB27B080-25CA-416D-B810-0F7266C63026}"/>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15BE2851-7DC5-4643-B80C-573BEBD33F3A}"/>
              </a:ext>
            </a:extLst>
          </p:cNvPr>
          <p:cNvSpPr>
            <a:spLocks noGrp="1"/>
          </p:cNvSpPr>
          <p:nvPr>
            <p:ph type="sldNum" sz="quarter" idx="12"/>
          </p:nvPr>
        </p:nvSpPr>
        <p:spPr/>
        <p:txBody>
          <a:bodyPr/>
          <a:lstStyle>
            <a:lvl1pPr>
              <a:defRPr/>
            </a:lvl1pPr>
          </a:lstStyle>
          <a:p>
            <a:pPr>
              <a:defRPr/>
            </a:pPr>
            <a:fld id="{CC3CF987-B1FB-465B-AA3E-E26279FA1513}" type="slidenum">
              <a:rPr lang="en-CA" altLang="en-US"/>
              <a:pPr>
                <a:defRPr/>
              </a:pPr>
              <a:t>‹#›</a:t>
            </a:fld>
            <a:endParaRPr lang="en-CA" altLang="en-US"/>
          </a:p>
        </p:txBody>
      </p:sp>
    </p:spTree>
    <p:extLst>
      <p:ext uri="{BB962C8B-B14F-4D97-AF65-F5344CB8AC3E}">
        <p14:creationId xmlns:p14="http://schemas.microsoft.com/office/powerpoint/2010/main" val="114949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DC7DFEA-D23B-40B8-B699-44E55D980A89}"/>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FF41047E-2478-4E61-8FDB-8A3E02737270}"/>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8BBD5AFA-9BC8-4765-82AF-4358B638D3CE}"/>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A4567C21-0E20-438F-9A69-D477C523D7FC}"/>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208349A2-34AE-47E6-BFDF-94DBBE151DB8}"/>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AE4ED3BF-387A-4F3A-B963-06B0FBB87880}"/>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AC2F8A1A-A8AA-4094-BC2F-BA826E387FD2}"/>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B59BAC11-4BD1-4BF5-BE02-8AE9B8CD6AC6}"/>
              </a:ext>
            </a:extLst>
          </p:cNvPr>
          <p:cNvSpPr>
            <a:spLocks noGrp="1"/>
          </p:cNvSpPr>
          <p:nvPr>
            <p:ph type="dt" sz="half" idx="10"/>
          </p:nvPr>
        </p:nvSpPr>
        <p:spPr/>
        <p:txBody>
          <a:bodyPr rtlCol="0"/>
          <a:lstStyle>
            <a:lvl1pPr>
              <a:defRPr/>
            </a:lvl1pPr>
          </a:lstStyle>
          <a:p>
            <a:pPr>
              <a:defRPr/>
            </a:pPr>
            <a:fld id="{19AC451C-0944-4A94-BC54-20C6818EA30C}" type="datetimeFigureOut">
              <a:rPr lang="en-CA"/>
              <a:pPr>
                <a:defRPr/>
              </a:pPr>
              <a:t>2024-02-26</a:t>
            </a:fld>
            <a:endParaRPr lang="en-CA"/>
          </a:p>
        </p:txBody>
      </p:sp>
      <p:sp>
        <p:nvSpPr>
          <p:cNvPr id="13" name="Slide Number Placeholder 21">
            <a:extLst>
              <a:ext uri="{FF2B5EF4-FFF2-40B4-BE49-F238E27FC236}">
                <a16:creationId xmlns:a16="http://schemas.microsoft.com/office/drawing/2014/main" id="{D03EACB6-D2F4-4550-B51E-23C9D3D3B206}"/>
              </a:ext>
            </a:extLst>
          </p:cNvPr>
          <p:cNvSpPr>
            <a:spLocks noGrp="1"/>
          </p:cNvSpPr>
          <p:nvPr>
            <p:ph type="sldNum" sz="quarter" idx="11"/>
          </p:nvPr>
        </p:nvSpPr>
        <p:spPr/>
        <p:txBody>
          <a:bodyPr/>
          <a:lstStyle>
            <a:lvl1pPr>
              <a:defRPr smtClean="0"/>
            </a:lvl1pPr>
          </a:lstStyle>
          <a:p>
            <a:pPr>
              <a:defRPr/>
            </a:pPr>
            <a:fld id="{2FE3A344-DBC7-4139-9034-501CE8CC7ADF}"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9D5A11CD-A26A-4E84-9D26-7D7681BC5F56}"/>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0873493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A1318064-D6C9-4E11-A461-153C19BA2AE4}"/>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3F87EEA4-913F-4293-924C-7E44073C3349}"/>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C4A9F2A3-DFA6-45DC-B557-F62103B97ACF}"/>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123FE5AA-5624-40F3-9C0C-0B5D51B7EAC6}"/>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529961A4-BE0C-4665-9AB5-8A39BFF73BA9}"/>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65FCF4DF-9134-42C4-8BA9-802C943E3E8C}"/>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BC4E43B1-7A7F-43C7-9092-035E99A6A5BC}"/>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0FE10FCD-F221-4E7D-8B90-EE7E0D8B1C22}"/>
              </a:ext>
            </a:extLst>
          </p:cNvPr>
          <p:cNvSpPr>
            <a:spLocks noGrp="1"/>
          </p:cNvSpPr>
          <p:nvPr>
            <p:ph type="dt" sz="half" idx="10"/>
          </p:nvPr>
        </p:nvSpPr>
        <p:spPr/>
        <p:txBody>
          <a:bodyPr rtlCol="0"/>
          <a:lstStyle>
            <a:lvl1pPr>
              <a:defRPr/>
            </a:lvl1pPr>
          </a:lstStyle>
          <a:p>
            <a:pPr>
              <a:defRPr/>
            </a:pPr>
            <a:fld id="{AD2315BA-0DF7-4551-859F-C38BD539F9A2}" type="datetimeFigureOut">
              <a:rPr lang="en-CA"/>
              <a:pPr>
                <a:defRPr/>
              </a:pPr>
              <a:t>2024-02-26</a:t>
            </a:fld>
            <a:endParaRPr lang="en-CA"/>
          </a:p>
        </p:txBody>
      </p:sp>
      <p:sp>
        <p:nvSpPr>
          <p:cNvPr id="13" name="Slide Number Placeholder 17">
            <a:extLst>
              <a:ext uri="{FF2B5EF4-FFF2-40B4-BE49-F238E27FC236}">
                <a16:creationId xmlns:a16="http://schemas.microsoft.com/office/drawing/2014/main" id="{00EAFC07-18B1-4EDD-958A-2260A3A82042}"/>
              </a:ext>
            </a:extLst>
          </p:cNvPr>
          <p:cNvSpPr>
            <a:spLocks noGrp="1"/>
          </p:cNvSpPr>
          <p:nvPr>
            <p:ph type="sldNum" sz="quarter" idx="11"/>
          </p:nvPr>
        </p:nvSpPr>
        <p:spPr/>
        <p:txBody>
          <a:bodyPr/>
          <a:lstStyle>
            <a:lvl1pPr>
              <a:defRPr smtClean="0"/>
            </a:lvl1pPr>
          </a:lstStyle>
          <a:p>
            <a:pPr>
              <a:defRPr/>
            </a:pPr>
            <a:fld id="{132822BD-937E-4FC9-8272-FD8BAB2BDE74}"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4934E3C6-E328-42CB-A508-5C1212EA54D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5662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A9142737-65ED-478F-B06A-D6D3C2166BD9}"/>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119688D8-871C-47ED-B3DC-7787F94B1BEC}"/>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5F8ECB54-07C5-4377-A8E7-AEFCB1F49DFF}"/>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40BD6E4C-229E-4E0F-BE23-03E445665527}"/>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25D2F946-49C7-43A6-BCC4-432120640D83}" type="datetimeFigureOut">
              <a:rPr lang="en-CA"/>
              <a:pPr>
                <a:defRPr/>
              </a:pPr>
              <a:t>2024-02-26</a:t>
            </a:fld>
            <a:endParaRPr lang="en-CA"/>
          </a:p>
        </p:txBody>
      </p:sp>
      <p:sp>
        <p:nvSpPr>
          <p:cNvPr id="3" name="Footer Placeholder 2">
            <a:extLst>
              <a:ext uri="{FF2B5EF4-FFF2-40B4-BE49-F238E27FC236}">
                <a16:creationId xmlns:a16="http://schemas.microsoft.com/office/drawing/2014/main" id="{FD13BAAE-41EC-40B7-A8B1-A2294ED26CE4}"/>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B4934ADC-4978-43AB-84FF-4F986EA4B6FA}"/>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BFEE6FD0-8480-4D9F-BEFD-6DAAB450FCA3}"/>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C5A7B9E6-1A24-4D58-8C70-555036B54D3D}"/>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976B94ED-362B-4A00-AAD7-ADDFDA76A0EB}"/>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0F11923E-003A-4A7D-887C-C63BC3803B68}"/>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EB0911A3-EC97-4D2D-94A2-CCFFBB7C91F4}"/>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5F4054A2-7232-471C-8A89-2F05D30F380D}"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797" r:id="rId4"/>
    <p:sldLayoutId id="2147483798" r:id="rId5"/>
    <p:sldLayoutId id="2147483805" r:id="rId6"/>
    <p:sldLayoutId id="2147483799" r:id="rId7"/>
    <p:sldLayoutId id="2147483806" r:id="rId8"/>
    <p:sldLayoutId id="2147483807" r:id="rId9"/>
    <p:sldLayoutId id="2147483800" r:id="rId10"/>
    <p:sldLayoutId id="214748380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4.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oleObject" Target="../embeddings/oleObject38.bin"/><Relationship Id="rId5" Type="http://schemas.openxmlformats.org/officeDocument/2006/relationships/image" Target="../media/image31.wmf"/><Relationship Id="rId4" Type="http://schemas.openxmlformats.org/officeDocument/2006/relationships/oleObject" Target="../embeddings/oleObject37.bin"/><Relationship Id="rId9" Type="http://schemas.openxmlformats.org/officeDocument/2006/relationships/image" Target="../media/image33.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15.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oleObject" Target="../embeddings/oleObject41.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36.wmf"/></Relationships>
</file>

<file path=ppt/slides/_rels/slide16.xml.rels><?xml version="1.0" encoding="UTF-8" standalone="yes"?>
<Relationships xmlns="http://schemas.openxmlformats.org/package/2006/relationships"><Relationship Id="rId13" Type="http://schemas.openxmlformats.org/officeDocument/2006/relationships/image" Target="../media/image42.wmf"/><Relationship Id="rId18" Type="http://schemas.openxmlformats.org/officeDocument/2006/relationships/oleObject" Target="../embeddings/oleObject51.bin"/><Relationship Id="rId26" Type="http://schemas.openxmlformats.org/officeDocument/2006/relationships/oleObject" Target="../embeddings/oleObject55.bin"/><Relationship Id="rId39" Type="http://schemas.openxmlformats.org/officeDocument/2006/relationships/image" Target="../media/image55.wmf"/><Relationship Id="rId21" Type="http://schemas.openxmlformats.org/officeDocument/2006/relationships/image" Target="../media/image46.wmf"/><Relationship Id="rId34" Type="http://schemas.openxmlformats.org/officeDocument/2006/relationships/oleObject" Target="../embeddings/oleObject59.bin"/><Relationship Id="rId7" Type="http://schemas.openxmlformats.org/officeDocument/2006/relationships/image" Target="../media/image39.wmf"/><Relationship Id="rId12" Type="http://schemas.openxmlformats.org/officeDocument/2006/relationships/oleObject" Target="../embeddings/oleObject48.bin"/><Relationship Id="rId17" Type="http://schemas.openxmlformats.org/officeDocument/2006/relationships/image" Target="../media/image44.wmf"/><Relationship Id="rId25" Type="http://schemas.openxmlformats.org/officeDocument/2006/relationships/image" Target="../media/image48.wmf"/><Relationship Id="rId33" Type="http://schemas.openxmlformats.org/officeDocument/2006/relationships/image" Target="../media/image52.wmf"/><Relationship Id="rId38"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oleObject" Target="../embeddings/oleObject50.bin"/><Relationship Id="rId20" Type="http://schemas.openxmlformats.org/officeDocument/2006/relationships/oleObject" Target="../embeddings/oleObject52.bin"/><Relationship Id="rId29" Type="http://schemas.openxmlformats.org/officeDocument/2006/relationships/image" Target="../media/image50.wmf"/><Relationship Id="rId1" Type="http://schemas.openxmlformats.org/officeDocument/2006/relationships/tags" Target="../tags/tag17.xml"/><Relationship Id="rId6" Type="http://schemas.openxmlformats.org/officeDocument/2006/relationships/oleObject" Target="../embeddings/oleObject45.bin"/><Relationship Id="rId11" Type="http://schemas.openxmlformats.org/officeDocument/2006/relationships/image" Target="../media/image41.wmf"/><Relationship Id="rId24" Type="http://schemas.openxmlformats.org/officeDocument/2006/relationships/oleObject" Target="../embeddings/oleObject54.bin"/><Relationship Id="rId32" Type="http://schemas.openxmlformats.org/officeDocument/2006/relationships/oleObject" Target="../embeddings/oleObject58.bin"/><Relationship Id="rId37" Type="http://schemas.openxmlformats.org/officeDocument/2006/relationships/image" Target="../media/image54.wmf"/><Relationship Id="rId5" Type="http://schemas.openxmlformats.org/officeDocument/2006/relationships/image" Target="../media/image38.wmf"/><Relationship Id="rId15" Type="http://schemas.openxmlformats.org/officeDocument/2006/relationships/image" Target="../media/image43.wmf"/><Relationship Id="rId23" Type="http://schemas.openxmlformats.org/officeDocument/2006/relationships/image" Target="../media/image47.wmf"/><Relationship Id="rId28" Type="http://schemas.openxmlformats.org/officeDocument/2006/relationships/oleObject" Target="../embeddings/oleObject56.bin"/><Relationship Id="rId36" Type="http://schemas.openxmlformats.org/officeDocument/2006/relationships/oleObject" Target="../embeddings/oleObject60.bin"/><Relationship Id="rId10" Type="http://schemas.openxmlformats.org/officeDocument/2006/relationships/oleObject" Target="../embeddings/oleObject47.bin"/><Relationship Id="rId19" Type="http://schemas.openxmlformats.org/officeDocument/2006/relationships/image" Target="../media/image45.wmf"/><Relationship Id="rId31" Type="http://schemas.openxmlformats.org/officeDocument/2006/relationships/image" Target="../media/image51.wmf"/><Relationship Id="rId4" Type="http://schemas.openxmlformats.org/officeDocument/2006/relationships/oleObject" Target="../embeddings/oleObject44.bin"/><Relationship Id="rId9" Type="http://schemas.openxmlformats.org/officeDocument/2006/relationships/image" Target="../media/image40.wmf"/><Relationship Id="rId14" Type="http://schemas.openxmlformats.org/officeDocument/2006/relationships/oleObject" Target="../embeddings/oleObject49.bin"/><Relationship Id="rId22" Type="http://schemas.openxmlformats.org/officeDocument/2006/relationships/oleObject" Target="../embeddings/oleObject53.bin"/><Relationship Id="rId27" Type="http://schemas.openxmlformats.org/officeDocument/2006/relationships/image" Target="../media/image49.wmf"/><Relationship Id="rId30" Type="http://schemas.openxmlformats.org/officeDocument/2006/relationships/oleObject" Target="../embeddings/oleObject57.bin"/><Relationship Id="rId35" Type="http://schemas.openxmlformats.org/officeDocument/2006/relationships/image" Target="../media/image53.wmf"/><Relationship Id="rId8" Type="http://schemas.openxmlformats.org/officeDocument/2006/relationships/oleObject" Target="../embeddings/oleObject46.bin"/><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58.wmf"/><Relationship Id="rId18" Type="http://schemas.openxmlformats.org/officeDocument/2006/relationships/oleObject" Target="../embeddings/oleObject69.bin"/><Relationship Id="rId26" Type="http://schemas.openxmlformats.org/officeDocument/2006/relationships/oleObject" Target="../embeddings/oleObject73.bin"/><Relationship Id="rId3" Type="http://schemas.openxmlformats.org/officeDocument/2006/relationships/notesSlide" Target="../notesSlides/notesSlide17.xml"/><Relationship Id="rId21" Type="http://schemas.openxmlformats.org/officeDocument/2006/relationships/image" Target="../media/image62.wmf"/><Relationship Id="rId7" Type="http://schemas.openxmlformats.org/officeDocument/2006/relationships/image" Target="../media/image56.wmf"/><Relationship Id="rId12" Type="http://schemas.openxmlformats.org/officeDocument/2006/relationships/oleObject" Target="../embeddings/oleObject66.bin"/><Relationship Id="rId17" Type="http://schemas.openxmlformats.org/officeDocument/2006/relationships/image" Target="../media/image60.wmf"/><Relationship Id="rId25" Type="http://schemas.openxmlformats.org/officeDocument/2006/relationships/image" Target="../media/image64.wmf"/><Relationship Id="rId2" Type="http://schemas.openxmlformats.org/officeDocument/2006/relationships/slideLayout" Target="../slideLayouts/slideLayout2.xml"/><Relationship Id="rId16" Type="http://schemas.openxmlformats.org/officeDocument/2006/relationships/oleObject" Target="../embeddings/oleObject68.bin"/><Relationship Id="rId20" Type="http://schemas.openxmlformats.org/officeDocument/2006/relationships/oleObject" Target="../embeddings/oleObject70.bin"/><Relationship Id="rId1" Type="http://schemas.openxmlformats.org/officeDocument/2006/relationships/tags" Target="../tags/tag18.xml"/><Relationship Id="rId6" Type="http://schemas.openxmlformats.org/officeDocument/2006/relationships/oleObject" Target="../embeddings/oleObject63.bin"/><Relationship Id="rId11" Type="http://schemas.openxmlformats.org/officeDocument/2006/relationships/image" Target="../media/image35.wmf"/><Relationship Id="rId24" Type="http://schemas.openxmlformats.org/officeDocument/2006/relationships/oleObject" Target="../embeddings/oleObject72.bin"/><Relationship Id="rId5" Type="http://schemas.openxmlformats.org/officeDocument/2006/relationships/image" Target="../media/image34.wmf"/><Relationship Id="rId15" Type="http://schemas.openxmlformats.org/officeDocument/2006/relationships/image" Target="../media/image59.wmf"/><Relationship Id="rId23" Type="http://schemas.openxmlformats.org/officeDocument/2006/relationships/image" Target="../media/image63.wmf"/><Relationship Id="rId28" Type="http://schemas.openxmlformats.org/officeDocument/2006/relationships/oleObject" Target="../embeddings/oleObject74.bin"/><Relationship Id="rId10" Type="http://schemas.openxmlformats.org/officeDocument/2006/relationships/oleObject" Target="../embeddings/oleObject65.bin"/><Relationship Id="rId19" Type="http://schemas.openxmlformats.org/officeDocument/2006/relationships/image" Target="../media/image61.wmf"/><Relationship Id="rId4" Type="http://schemas.openxmlformats.org/officeDocument/2006/relationships/oleObject" Target="../embeddings/oleObject62.bin"/><Relationship Id="rId9" Type="http://schemas.openxmlformats.org/officeDocument/2006/relationships/image" Target="../media/image57.wmf"/><Relationship Id="rId14" Type="http://schemas.openxmlformats.org/officeDocument/2006/relationships/oleObject" Target="../embeddings/oleObject67.bin"/><Relationship Id="rId22" Type="http://schemas.openxmlformats.org/officeDocument/2006/relationships/oleObject" Target="../embeddings/oleObject71.bin"/><Relationship Id="rId27" Type="http://schemas.openxmlformats.org/officeDocument/2006/relationships/image" Target="../media/image65.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70.wmf"/><Relationship Id="rId18" Type="http://schemas.openxmlformats.org/officeDocument/2006/relationships/oleObject" Target="../embeddings/oleObject82.bin"/><Relationship Id="rId3" Type="http://schemas.openxmlformats.org/officeDocument/2006/relationships/notesSlide" Target="../notesSlides/notesSlide18.xml"/><Relationship Id="rId7" Type="http://schemas.openxmlformats.org/officeDocument/2006/relationships/image" Target="../media/image67.wmf"/><Relationship Id="rId12" Type="http://schemas.openxmlformats.org/officeDocument/2006/relationships/oleObject" Target="../embeddings/oleObject79.bin"/><Relationship Id="rId17" Type="http://schemas.openxmlformats.org/officeDocument/2006/relationships/image" Target="../media/image72.wmf"/><Relationship Id="rId2" Type="http://schemas.openxmlformats.org/officeDocument/2006/relationships/slideLayout" Target="../slideLayouts/slideLayout2.xml"/><Relationship Id="rId16" Type="http://schemas.openxmlformats.org/officeDocument/2006/relationships/oleObject" Target="../embeddings/oleObject81.bin"/><Relationship Id="rId20" Type="http://schemas.openxmlformats.org/officeDocument/2006/relationships/oleObject" Target="../embeddings/oleObject83.bin"/><Relationship Id="rId1" Type="http://schemas.openxmlformats.org/officeDocument/2006/relationships/tags" Target="../tags/tag19.xml"/><Relationship Id="rId6" Type="http://schemas.openxmlformats.org/officeDocument/2006/relationships/oleObject" Target="../embeddings/oleObject76.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78.bin"/><Relationship Id="rId19" Type="http://schemas.openxmlformats.org/officeDocument/2006/relationships/image" Target="../media/image73.wmf"/><Relationship Id="rId4" Type="http://schemas.openxmlformats.org/officeDocument/2006/relationships/oleObject" Target="../embeddings/oleObject75.bin"/><Relationship Id="rId9" Type="http://schemas.openxmlformats.org/officeDocument/2006/relationships/image" Target="../media/image68.wmf"/><Relationship Id="rId14" Type="http://schemas.openxmlformats.org/officeDocument/2006/relationships/oleObject" Target="../embeddings/oleObject8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s://www.geogebra.org/m/UsoH4eN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20.xml"/><Relationship Id="rId7"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21.xml"/><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76.png"/><Relationship Id="rId11" Type="http://schemas.openxmlformats.org/officeDocument/2006/relationships/image" Target="../media/image84.png"/><Relationship Id="rId5" Type="http://schemas.openxmlformats.org/officeDocument/2006/relationships/image" Target="../media/image75.png"/><Relationship Id="rId10" Type="http://schemas.openxmlformats.org/officeDocument/2006/relationships/image" Target="../media/image83.png"/><Relationship Id="rId4" Type="http://schemas.openxmlformats.org/officeDocument/2006/relationships/image" Target="../media/image74.png"/><Relationship Id="rId9"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89.wmf"/><Relationship Id="rId18" Type="http://schemas.openxmlformats.org/officeDocument/2006/relationships/oleObject" Target="../embeddings/oleObject91.bin"/><Relationship Id="rId3" Type="http://schemas.openxmlformats.org/officeDocument/2006/relationships/notesSlide" Target="../notesSlides/notesSlide22.xml"/><Relationship Id="rId7" Type="http://schemas.openxmlformats.org/officeDocument/2006/relationships/image" Target="../media/image34.wmf"/><Relationship Id="rId12" Type="http://schemas.openxmlformats.org/officeDocument/2006/relationships/oleObject" Target="../embeddings/oleObject88.bin"/><Relationship Id="rId17" Type="http://schemas.openxmlformats.org/officeDocument/2006/relationships/image" Target="../media/image91.wmf"/><Relationship Id="rId2" Type="http://schemas.openxmlformats.org/officeDocument/2006/relationships/slideLayout" Target="../slideLayouts/slideLayout2.xml"/><Relationship Id="rId16" Type="http://schemas.openxmlformats.org/officeDocument/2006/relationships/oleObject" Target="../embeddings/oleObject90.bin"/><Relationship Id="rId20" Type="http://schemas.openxmlformats.org/officeDocument/2006/relationships/oleObject" Target="../embeddings/oleObject92.bin"/><Relationship Id="rId1" Type="http://schemas.openxmlformats.org/officeDocument/2006/relationships/tags" Target="../tags/tag23.xml"/><Relationship Id="rId6" Type="http://schemas.openxmlformats.org/officeDocument/2006/relationships/oleObject" Target="../embeddings/oleObject85.bin"/><Relationship Id="rId11" Type="http://schemas.openxmlformats.org/officeDocument/2006/relationships/image" Target="../media/image88.wmf"/><Relationship Id="rId5" Type="http://schemas.openxmlformats.org/officeDocument/2006/relationships/image" Target="../media/image86.wmf"/><Relationship Id="rId15" Type="http://schemas.openxmlformats.org/officeDocument/2006/relationships/image" Target="../media/image90.wmf"/><Relationship Id="rId10" Type="http://schemas.openxmlformats.org/officeDocument/2006/relationships/oleObject" Target="../embeddings/oleObject87.bin"/><Relationship Id="rId19" Type="http://schemas.openxmlformats.org/officeDocument/2006/relationships/image" Target="../media/image92.wmf"/><Relationship Id="rId4" Type="http://schemas.openxmlformats.org/officeDocument/2006/relationships/oleObject" Target="../embeddings/oleObject84.bin"/><Relationship Id="rId9" Type="http://schemas.openxmlformats.org/officeDocument/2006/relationships/image" Target="../media/image87.wmf"/><Relationship Id="rId14" Type="http://schemas.openxmlformats.org/officeDocument/2006/relationships/oleObject" Target="../embeddings/oleObject89.bin"/></Relationships>
</file>

<file path=ppt/slides/_rels/slide2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23.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oleObject" Target="../embeddings/oleObject94.bin"/><Relationship Id="rId5" Type="http://schemas.openxmlformats.org/officeDocument/2006/relationships/image" Target="../media/image93.wmf"/><Relationship Id="rId4" Type="http://schemas.openxmlformats.org/officeDocument/2006/relationships/oleObject" Target="../embeddings/oleObject93.bin"/><Relationship Id="rId9" Type="http://schemas.openxmlformats.org/officeDocument/2006/relationships/image" Target="../media/image9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01.wmf"/><Relationship Id="rId18" Type="http://schemas.openxmlformats.org/officeDocument/2006/relationships/oleObject" Target="../embeddings/oleObject102.bin"/><Relationship Id="rId3" Type="http://schemas.openxmlformats.org/officeDocument/2006/relationships/notesSlide" Target="../notesSlides/notesSlide25.xml"/><Relationship Id="rId21" Type="http://schemas.openxmlformats.org/officeDocument/2006/relationships/image" Target="../media/image105.wmf"/><Relationship Id="rId7" Type="http://schemas.openxmlformats.org/officeDocument/2006/relationships/image" Target="../media/image98.wmf"/><Relationship Id="rId12" Type="http://schemas.openxmlformats.org/officeDocument/2006/relationships/oleObject" Target="../embeddings/oleObject99.bin"/><Relationship Id="rId17" Type="http://schemas.openxmlformats.org/officeDocument/2006/relationships/image" Target="../media/image103.wmf"/><Relationship Id="rId25"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oleObject" Target="../embeddings/oleObject101.bin"/><Relationship Id="rId20" Type="http://schemas.openxmlformats.org/officeDocument/2006/relationships/oleObject" Target="../embeddings/oleObject103.bin"/><Relationship Id="rId1" Type="http://schemas.openxmlformats.org/officeDocument/2006/relationships/tags" Target="../tags/tag26.xml"/><Relationship Id="rId6" Type="http://schemas.openxmlformats.org/officeDocument/2006/relationships/oleObject" Target="../embeddings/oleObject96.bin"/><Relationship Id="rId11" Type="http://schemas.openxmlformats.org/officeDocument/2006/relationships/image" Target="../media/image100.wmf"/><Relationship Id="rId24" Type="http://schemas.openxmlformats.org/officeDocument/2006/relationships/image" Target="../media/image106.wmf"/><Relationship Id="rId5" Type="http://schemas.openxmlformats.org/officeDocument/2006/relationships/image" Target="../media/image97.wmf"/><Relationship Id="rId15" Type="http://schemas.openxmlformats.org/officeDocument/2006/relationships/image" Target="../media/image102.wmf"/><Relationship Id="rId23" Type="http://schemas.openxmlformats.org/officeDocument/2006/relationships/oleObject" Target="../embeddings/oleObject105.bin"/><Relationship Id="rId10" Type="http://schemas.openxmlformats.org/officeDocument/2006/relationships/oleObject" Target="../embeddings/oleObject98.bin"/><Relationship Id="rId19" Type="http://schemas.openxmlformats.org/officeDocument/2006/relationships/image" Target="../media/image104.wmf"/><Relationship Id="rId4" Type="http://schemas.openxmlformats.org/officeDocument/2006/relationships/oleObject" Target="../embeddings/oleObject95.bin"/><Relationship Id="rId9" Type="http://schemas.openxmlformats.org/officeDocument/2006/relationships/image" Target="../media/image99.wmf"/><Relationship Id="rId14" Type="http://schemas.openxmlformats.org/officeDocument/2006/relationships/oleObject" Target="../embeddings/oleObject100.bin"/><Relationship Id="rId22" Type="http://schemas.openxmlformats.org/officeDocument/2006/relationships/oleObject" Target="../embeddings/oleObject10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08.wmf"/><Relationship Id="rId4" Type="http://schemas.openxmlformats.org/officeDocument/2006/relationships/oleObject" Target="../embeddings/oleObject10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3" Type="http://schemas.openxmlformats.org/officeDocument/2006/relationships/image" Target="../media/image9.wmf"/><Relationship Id="rId18" Type="http://schemas.openxmlformats.org/officeDocument/2006/relationships/image" Target="../media/image11.wmf"/><Relationship Id="rId26" Type="http://schemas.openxmlformats.org/officeDocument/2006/relationships/image" Target="../media/image15.wmf"/><Relationship Id="rId21" Type="http://schemas.openxmlformats.org/officeDocument/2006/relationships/oleObject" Target="../embeddings/oleObject11.bin"/><Relationship Id="rId34" Type="http://schemas.openxmlformats.org/officeDocument/2006/relationships/oleObject" Target="../embeddings/oleObject18.bin"/><Relationship Id="rId7" Type="http://schemas.openxmlformats.org/officeDocument/2006/relationships/image" Target="../media/image6.wmf"/><Relationship Id="rId12" Type="http://schemas.openxmlformats.org/officeDocument/2006/relationships/oleObject" Target="../embeddings/oleObject6.bin"/><Relationship Id="rId17" Type="http://schemas.openxmlformats.org/officeDocument/2006/relationships/oleObject" Target="../embeddings/oleObject9.bin"/><Relationship Id="rId25" Type="http://schemas.openxmlformats.org/officeDocument/2006/relationships/oleObject" Target="../embeddings/oleObject13.bin"/><Relationship Id="rId33" Type="http://schemas.openxmlformats.org/officeDocument/2006/relationships/image" Target="../media/image18.wmf"/><Relationship Id="rId38"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image" Target="../media/image12.wmf"/><Relationship Id="rId29" Type="http://schemas.openxmlformats.org/officeDocument/2006/relationships/image" Target="../media/image16.wmf"/><Relationship Id="rId1" Type="http://schemas.openxmlformats.org/officeDocument/2006/relationships/tags" Target="../tags/tag8.xml"/><Relationship Id="rId6" Type="http://schemas.openxmlformats.org/officeDocument/2006/relationships/oleObject" Target="../embeddings/oleObject3.bin"/><Relationship Id="rId11" Type="http://schemas.openxmlformats.org/officeDocument/2006/relationships/image" Target="../media/image8.wmf"/><Relationship Id="rId24" Type="http://schemas.openxmlformats.org/officeDocument/2006/relationships/image" Target="../media/image14.wmf"/><Relationship Id="rId32" Type="http://schemas.openxmlformats.org/officeDocument/2006/relationships/oleObject" Target="../embeddings/oleObject17.bin"/><Relationship Id="rId37" Type="http://schemas.openxmlformats.org/officeDocument/2006/relationships/customXml" Target="../ink/ink3.xml"/><Relationship Id="rId5" Type="http://schemas.openxmlformats.org/officeDocument/2006/relationships/image" Target="../media/image5.wmf"/><Relationship Id="rId15" Type="http://schemas.openxmlformats.org/officeDocument/2006/relationships/image" Target="../media/image10.wmf"/><Relationship Id="rId23" Type="http://schemas.openxmlformats.org/officeDocument/2006/relationships/oleObject" Target="../embeddings/oleObject12.bin"/><Relationship Id="rId28" Type="http://schemas.openxmlformats.org/officeDocument/2006/relationships/oleObject" Target="../embeddings/oleObject15.bin"/><Relationship Id="rId36" Type="http://schemas.openxmlformats.org/officeDocument/2006/relationships/image" Target="../media/image19.png"/><Relationship Id="rId10" Type="http://schemas.openxmlformats.org/officeDocument/2006/relationships/oleObject" Target="../embeddings/oleObject5.bin"/><Relationship Id="rId19" Type="http://schemas.openxmlformats.org/officeDocument/2006/relationships/oleObject" Target="../embeddings/oleObject10.bin"/><Relationship Id="rId31" Type="http://schemas.openxmlformats.org/officeDocument/2006/relationships/image" Target="../media/image17.wmf"/><Relationship Id="rId4" Type="http://schemas.openxmlformats.org/officeDocument/2006/relationships/oleObject" Target="../embeddings/oleObject2.bin"/><Relationship Id="rId9" Type="http://schemas.openxmlformats.org/officeDocument/2006/relationships/image" Target="../media/image7.wmf"/><Relationship Id="rId14" Type="http://schemas.openxmlformats.org/officeDocument/2006/relationships/oleObject" Target="../embeddings/oleObject7.bin"/><Relationship Id="rId22" Type="http://schemas.openxmlformats.org/officeDocument/2006/relationships/image" Target="../media/image13.wmf"/><Relationship Id="rId27" Type="http://schemas.openxmlformats.org/officeDocument/2006/relationships/oleObject" Target="../embeddings/oleObject14.bin"/><Relationship Id="rId30" Type="http://schemas.openxmlformats.org/officeDocument/2006/relationships/oleObject" Target="../embeddings/oleObject16.bin"/><Relationship Id="rId35" Type="http://schemas.openxmlformats.org/officeDocument/2006/relationships/customXml" Target="../ink/ink2.xml"/><Relationship Id="rId8" Type="http://schemas.openxmlformats.org/officeDocument/2006/relationships/oleObject" Target="../embeddings/oleObject4.bin"/><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24.bin"/><Relationship Id="rId18" Type="http://schemas.openxmlformats.org/officeDocument/2006/relationships/oleObject" Target="../embeddings/oleObject27.bin"/><Relationship Id="rId26" Type="http://schemas.openxmlformats.org/officeDocument/2006/relationships/oleObject" Target="../embeddings/oleObject33.bin"/><Relationship Id="rId3" Type="http://schemas.openxmlformats.org/officeDocument/2006/relationships/notesSlide" Target="../notesSlides/notesSlide8.xml"/><Relationship Id="rId21" Type="http://schemas.openxmlformats.org/officeDocument/2006/relationships/oleObject" Target="../embeddings/oleObject29.bin"/><Relationship Id="rId7" Type="http://schemas.openxmlformats.org/officeDocument/2006/relationships/image" Target="../media/image20.wmf"/><Relationship Id="rId12" Type="http://schemas.openxmlformats.org/officeDocument/2006/relationships/image" Target="../media/image22.wmf"/><Relationship Id="rId17" Type="http://schemas.openxmlformats.org/officeDocument/2006/relationships/oleObject" Target="../embeddings/oleObject26.bin"/><Relationship Id="rId25" Type="http://schemas.openxmlformats.org/officeDocument/2006/relationships/image" Target="../media/image26.wmf"/><Relationship Id="rId33"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image" Target="../media/image24.wmf"/><Relationship Id="rId20" Type="http://schemas.openxmlformats.org/officeDocument/2006/relationships/image" Target="../media/image25.wmf"/><Relationship Id="rId29" Type="http://schemas.openxmlformats.org/officeDocument/2006/relationships/image" Target="../media/image28.wmf"/><Relationship Id="rId1" Type="http://schemas.openxmlformats.org/officeDocument/2006/relationships/tags" Target="../tags/tag9.xml"/><Relationship Id="rId6" Type="http://schemas.openxmlformats.org/officeDocument/2006/relationships/oleObject" Target="../embeddings/oleObject20.bin"/><Relationship Id="rId11" Type="http://schemas.openxmlformats.org/officeDocument/2006/relationships/oleObject" Target="../embeddings/oleObject23.bin"/><Relationship Id="rId24" Type="http://schemas.openxmlformats.org/officeDocument/2006/relationships/oleObject" Target="../embeddings/oleObject32.bin"/><Relationship Id="rId32" Type="http://schemas.openxmlformats.org/officeDocument/2006/relationships/oleObject" Target="../embeddings/oleObject36.bin"/><Relationship Id="rId5" Type="http://schemas.openxmlformats.org/officeDocument/2006/relationships/image" Target="../media/image19.wmf"/><Relationship Id="rId15" Type="http://schemas.openxmlformats.org/officeDocument/2006/relationships/oleObject" Target="../embeddings/oleObject25.bin"/><Relationship Id="rId23" Type="http://schemas.openxmlformats.org/officeDocument/2006/relationships/oleObject" Target="../embeddings/oleObject31.bin"/><Relationship Id="rId28" Type="http://schemas.openxmlformats.org/officeDocument/2006/relationships/oleObject" Target="../embeddings/oleObject34.bin"/><Relationship Id="rId10" Type="http://schemas.openxmlformats.org/officeDocument/2006/relationships/oleObject" Target="../embeddings/oleObject22.bin"/><Relationship Id="rId19" Type="http://schemas.openxmlformats.org/officeDocument/2006/relationships/oleObject" Target="../embeddings/oleObject28.bin"/><Relationship Id="rId31" Type="http://schemas.openxmlformats.org/officeDocument/2006/relationships/image" Target="../media/image29.wmf"/><Relationship Id="rId4" Type="http://schemas.openxmlformats.org/officeDocument/2006/relationships/oleObject" Target="../embeddings/oleObject19.bin"/><Relationship Id="rId9" Type="http://schemas.openxmlformats.org/officeDocument/2006/relationships/image" Target="../media/image21.wmf"/><Relationship Id="rId14" Type="http://schemas.openxmlformats.org/officeDocument/2006/relationships/image" Target="../media/image23.wmf"/><Relationship Id="rId22" Type="http://schemas.openxmlformats.org/officeDocument/2006/relationships/oleObject" Target="../embeddings/oleObject30.bin"/><Relationship Id="rId27" Type="http://schemas.openxmlformats.org/officeDocument/2006/relationships/image" Target="../media/image27.wmf"/><Relationship Id="rId30" Type="http://schemas.openxmlformats.org/officeDocument/2006/relationships/oleObject" Target="../embeddings/oleObject35.bin"/><Relationship Id="rId8"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69A3-2323-4B68-BD0C-C181147587E4}"/>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AP Statistics</a:t>
            </a:r>
            <a:br>
              <a:rPr lang="en-CA" dirty="0"/>
            </a:br>
            <a:r>
              <a:rPr lang="en-CA" dirty="0"/>
              <a:t>Section 8.2</a:t>
            </a:r>
            <a:br>
              <a:rPr lang="en-CA" dirty="0"/>
            </a:br>
            <a:r>
              <a:rPr lang="en-CA" dirty="0"/>
              <a:t>Geometric Distributions</a:t>
            </a:r>
          </a:p>
        </p:txBody>
      </p:sp>
      <p:sp>
        <p:nvSpPr>
          <p:cNvPr id="9219" name="Subtitle 2">
            <a:extLst>
              <a:ext uri="{FF2B5EF4-FFF2-40B4-BE49-F238E27FC236}">
                <a16:creationId xmlns:a16="http://schemas.microsoft.com/office/drawing/2014/main" id="{F60CA7AD-A226-4D10-AFBB-13CA0D93A9C7}"/>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9042-89C8-4F40-A947-AE3DAE76168E}"/>
              </a:ext>
            </a:extLst>
          </p:cNvPr>
          <p:cNvSpPr>
            <a:spLocks noGrp="1"/>
          </p:cNvSpPr>
          <p:nvPr>
            <p:ph type="title"/>
          </p:nvPr>
        </p:nvSpPr>
        <p:spPr>
          <a:xfrm>
            <a:off x="1981200" y="274639"/>
            <a:ext cx="7467600" cy="561975"/>
          </a:xfrm>
        </p:spPr>
        <p:txBody>
          <a:bodyPr/>
          <a:lstStyle/>
          <a:p>
            <a:pPr>
              <a:defRPr/>
            </a:pPr>
            <a:r>
              <a:rPr lang="en-US" dirty="0"/>
              <a:t>Geometric PDF vs CDF: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5A90C7-87ED-4CA9-B14D-091311FD0774}"/>
                  </a:ext>
                </a:extLst>
              </p:cNvPr>
              <p:cNvSpPr>
                <a:spLocks noGrp="1"/>
              </p:cNvSpPr>
              <p:nvPr>
                <p:ph sz="quarter" idx="1"/>
              </p:nvPr>
            </p:nvSpPr>
            <p:spPr>
              <a:xfrm>
                <a:off x="274320" y="836613"/>
                <a:ext cx="11267440" cy="4365307"/>
              </a:xfrm>
            </p:spPr>
            <p:txBody>
              <a:bodyPr/>
              <a:lstStyle/>
              <a:p>
                <a:pPr>
                  <a:defRPr/>
                </a:pPr>
                <a:r>
                  <a:rPr lang="en-US" sz="2200" dirty="0"/>
                  <a:t>“p” is the probability of success within each trial</a:t>
                </a:r>
              </a:p>
              <a:p>
                <a:pPr>
                  <a:defRPr/>
                </a:pPr>
                <a:r>
                  <a:rPr lang="en-US" sz="2200" dirty="0"/>
                  <a:t>“x” is the number of trials / attempts</a:t>
                </a:r>
                <a:br>
                  <a:rPr lang="en-US" sz="2200" dirty="0"/>
                </a:br>
                <a:endParaRPr lang="en-US" sz="2200" dirty="0"/>
              </a:p>
              <a:p>
                <a:pPr>
                  <a:defRPr/>
                </a:pPr>
                <a:r>
                  <a:rPr lang="en-US" sz="2200" dirty="0" err="1"/>
                  <a:t>Geometcdf</a:t>
                </a:r>
                <a:r>
                  <a:rPr lang="en-US" sz="2200" dirty="0"/>
                  <a:t>(</a:t>
                </a:r>
                <a:r>
                  <a:rPr lang="en-US" sz="2200" dirty="0" err="1"/>
                  <a:t>p,x</a:t>
                </a:r>
                <a:r>
                  <a:rPr lang="en-US" sz="2200" dirty="0"/>
                  <a:t>) the probability of getting the first success within the first “x”  attempts</a:t>
                </a:r>
              </a:p>
              <a:p>
                <a:pPr>
                  <a:defRPr/>
                </a:pPr>
                <a:endParaRPr lang="en-US" sz="2200" dirty="0"/>
              </a:p>
              <a:p>
                <a:pPr>
                  <a:defRPr/>
                </a:pPr>
                <a:r>
                  <a:rPr lang="en-US" sz="2200" dirty="0" err="1"/>
                  <a:t>Geometpdf</a:t>
                </a:r>
                <a:r>
                  <a:rPr lang="en-US" sz="2200" dirty="0"/>
                  <a:t>(</a:t>
                </a:r>
                <a:r>
                  <a:rPr lang="en-US" sz="2200" dirty="0" err="1"/>
                  <a:t>p,x</a:t>
                </a:r>
                <a:r>
                  <a:rPr lang="en-US" sz="2200" dirty="0"/>
                  <a:t>) – the probability of getting the first success with exactly “x</a:t>
                </a:r>
                <a:r>
                  <a:rPr lang="en-US" sz="2200" baseline="30000" dirty="0"/>
                  <a:t>”</a:t>
                </a:r>
                <a:r>
                  <a:rPr lang="en-US" sz="2200" dirty="0"/>
                  <a:t> attempts</a:t>
                </a:r>
                <a:br>
                  <a:rPr lang="en-US" sz="2200" dirty="0"/>
                </a:br>
                <a:endParaRPr lang="en-US" sz="2200" dirty="0"/>
              </a:p>
              <a:p>
                <a:pPr>
                  <a:defRPr/>
                </a:pPr>
                <a:r>
                  <a:rPr lang="en-US" sz="2200" dirty="0"/>
                  <a:t>Not getting any success in the first “x” attempts:</a:t>
                </a:r>
              </a:p>
              <a:p>
                <a:pPr marL="0" indent="0" algn="ctr">
                  <a:buNone/>
                  <a:defRPr/>
                </a:pPr>
                <a:r>
                  <a:rPr lang="en-US" sz="2200" dirty="0"/>
                  <a:t>P(x) = 1 </a:t>
                </a:r>
                <a14:m>
                  <m:oMath xmlns:m="http://schemas.openxmlformats.org/officeDocument/2006/math">
                    <m:r>
                      <a:rPr lang="en-US" sz="2200" i="1" dirty="0" smtClean="0">
                        <a:latin typeface="Cambria Math" panose="02040503050406030204" pitchFamily="18" charset="0"/>
                      </a:rPr>
                      <m:t>−</m:t>
                    </m:r>
                  </m:oMath>
                </a14:m>
                <a:r>
                  <a:rPr lang="en-US" sz="2200" dirty="0"/>
                  <a:t> </a:t>
                </a:r>
                <a:r>
                  <a:rPr lang="en-US" sz="2200" dirty="0" err="1"/>
                  <a:t>Geometcdf</a:t>
                </a:r>
                <a:r>
                  <a:rPr lang="en-US" sz="2200" dirty="0"/>
                  <a:t>(</a:t>
                </a:r>
                <a:r>
                  <a:rPr lang="en-US" sz="2200" dirty="0" err="1"/>
                  <a:t>p,x</a:t>
                </a:r>
                <a:r>
                  <a:rPr lang="en-US" sz="2200" dirty="0"/>
                  <a:t>) = (1 – p)</a:t>
                </a:r>
                <a:r>
                  <a:rPr lang="en-US" sz="2200" i="1" baseline="30000" dirty="0"/>
                  <a:t>x</a:t>
                </a:r>
              </a:p>
              <a:p>
                <a:pPr marL="0" indent="0">
                  <a:buNone/>
                  <a:defRPr/>
                </a:pPr>
                <a:endParaRPr lang="en-US" sz="2200" dirty="0"/>
              </a:p>
            </p:txBody>
          </p:sp>
        </mc:Choice>
        <mc:Fallback xmlns="">
          <p:sp>
            <p:nvSpPr>
              <p:cNvPr id="3" name="Content Placeholder 2">
                <a:extLst>
                  <a:ext uri="{FF2B5EF4-FFF2-40B4-BE49-F238E27FC236}">
                    <a16:creationId xmlns:a16="http://schemas.microsoft.com/office/drawing/2014/main" id="{7F5A90C7-87ED-4CA9-B14D-091311FD0774}"/>
                  </a:ext>
                </a:extLst>
              </p:cNvPr>
              <p:cNvSpPr>
                <a:spLocks noGrp="1" noRot="1" noChangeAspect="1" noMove="1" noResize="1" noEditPoints="1" noAdjustHandles="1" noChangeArrowheads="1" noChangeShapeType="1" noTextEdit="1"/>
              </p:cNvSpPr>
              <p:nvPr>
                <p:ph sz="quarter" idx="1"/>
              </p:nvPr>
            </p:nvSpPr>
            <p:spPr>
              <a:xfrm>
                <a:off x="274320" y="836613"/>
                <a:ext cx="11267440" cy="4365307"/>
              </a:xfrm>
              <a:blipFill>
                <a:blip r:embed="rId4"/>
                <a:stretch>
                  <a:fillRect l="-162" t="-978"/>
                </a:stretch>
              </a:blipFill>
            </p:spPr>
            <p:txBody>
              <a:bodyPr/>
              <a:lstStyle/>
              <a:p>
                <a:r>
                  <a:rPr lang="en-US">
                    <a:noFill/>
                  </a:rPr>
                  <a:t> </a:t>
                </a:r>
              </a:p>
            </p:txBody>
          </p:sp>
        </mc:Fallback>
      </mc:AlternateContent>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84354AD5-AD1B-455E-8788-7D002C3C7B85}"/>
              </a:ext>
            </a:extLst>
          </p:cNvPr>
          <p:cNvSpPr>
            <a:spLocks noGrp="1"/>
          </p:cNvSpPr>
          <p:nvPr>
            <p:ph sz="quarter" idx="1"/>
          </p:nvPr>
        </p:nvSpPr>
        <p:spPr>
          <a:xfrm>
            <a:off x="304800" y="42864"/>
            <a:ext cx="10091738" cy="803275"/>
          </a:xfrm>
        </p:spPr>
        <p:txBody>
          <a:bodyPr/>
          <a:lstStyle/>
          <a:p>
            <a:pPr marL="0" indent="0">
              <a:buNone/>
            </a:pPr>
            <a:r>
              <a:rPr lang="en-US" altLang="en-US" dirty="0"/>
              <a:t>Ex: Indicate if the following can be modelled by a geometric distribution.  Explain why or why not:</a:t>
            </a:r>
          </a:p>
        </p:txBody>
      </p:sp>
      <p:sp>
        <p:nvSpPr>
          <p:cNvPr id="18435" name="Content Placeholder 2">
            <a:extLst>
              <a:ext uri="{FF2B5EF4-FFF2-40B4-BE49-F238E27FC236}">
                <a16:creationId xmlns:a16="http://schemas.microsoft.com/office/drawing/2014/main" id="{076584B4-48F9-457A-8C5B-3158CAADED38}"/>
              </a:ext>
            </a:extLst>
          </p:cNvPr>
          <p:cNvSpPr txBox="1">
            <a:spLocks/>
          </p:cNvSpPr>
          <p:nvPr/>
        </p:nvSpPr>
        <p:spPr bwMode="auto">
          <a:xfrm>
            <a:off x="284480" y="982664"/>
            <a:ext cx="1146048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err="1"/>
              <a:t>i</a:t>
            </a:r>
            <a:r>
              <a:rPr lang="en-US" altLang="en-US" dirty="0"/>
              <a:t>) You keep rolling a single die (dice) until you get the same number 3 times in a row</a:t>
            </a:r>
          </a:p>
        </p:txBody>
      </p:sp>
      <p:sp>
        <p:nvSpPr>
          <p:cNvPr id="18436" name="Content Placeholder 2">
            <a:extLst>
              <a:ext uri="{FF2B5EF4-FFF2-40B4-BE49-F238E27FC236}">
                <a16:creationId xmlns:a16="http://schemas.microsoft.com/office/drawing/2014/main" id="{8B309FC1-2E91-47F0-97DF-A995E199DEF1}"/>
              </a:ext>
            </a:extLst>
          </p:cNvPr>
          <p:cNvSpPr txBox="1">
            <a:spLocks/>
          </p:cNvSpPr>
          <p:nvPr/>
        </p:nvSpPr>
        <p:spPr bwMode="auto">
          <a:xfrm>
            <a:off x="213360" y="2339024"/>
            <a:ext cx="1128776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a:t>ii) A student will keep asking people in his grade until he finds a prom date</a:t>
            </a:r>
          </a:p>
        </p:txBody>
      </p:sp>
      <p:sp>
        <p:nvSpPr>
          <p:cNvPr id="18437" name="Content Placeholder 2">
            <a:extLst>
              <a:ext uri="{FF2B5EF4-FFF2-40B4-BE49-F238E27FC236}">
                <a16:creationId xmlns:a16="http://schemas.microsoft.com/office/drawing/2014/main" id="{FA3B609E-A786-4034-85EA-D101DFBBC59F}"/>
              </a:ext>
            </a:extLst>
          </p:cNvPr>
          <p:cNvSpPr txBox="1">
            <a:spLocks/>
          </p:cNvSpPr>
          <p:nvPr/>
        </p:nvSpPr>
        <p:spPr bwMode="auto">
          <a:xfrm>
            <a:off x="243839" y="3489961"/>
            <a:ext cx="13026329"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a:t>iii) An insurance agent will keep phoning his clients until she finds her first client</a:t>
            </a:r>
          </a:p>
        </p:txBody>
      </p:sp>
      <p:sp>
        <p:nvSpPr>
          <p:cNvPr id="18438" name="Content Placeholder 2">
            <a:extLst>
              <a:ext uri="{FF2B5EF4-FFF2-40B4-BE49-F238E27FC236}">
                <a16:creationId xmlns:a16="http://schemas.microsoft.com/office/drawing/2014/main" id="{6A7DA997-FC8B-4089-8EB3-E03ADED54248}"/>
              </a:ext>
            </a:extLst>
          </p:cNvPr>
          <p:cNvSpPr txBox="1">
            <a:spLocks/>
          </p:cNvSpPr>
          <p:nvPr/>
        </p:nvSpPr>
        <p:spPr bwMode="auto">
          <a:xfrm>
            <a:off x="254000" y="4650424"/>
            <a:ext cx="1291285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a:t>Iv) A man will keep driving his car until the first day that it breaks down</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58601F-1F04-4149-8AE6-173B33A59618}"/>
              </a:ext>
            </a:extLst>
          </p:cNvPr>
          <p:cNvSpPr txBox="1">
            <a:spLocks/>
          </p:cNvSpPr>
          <p:nvPr/>
        </p:nvSpPr>
        <p:spPr bwMode="auto">
          <a:xfrm>
            <a:off x="243840" y="149544"/>
            <a:ext cx="1074928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err="1"/>
              <a:t>i</a:t>
            </a:r>
            <a:r>
              <a:rPr lang="en-US" altLang="en-US" dirty="0"/>
              <a:t>) You keep rolling a single die (dice) until you get the same number 3 times in a row</a:t>
            </a:r>
          </a:p>
        </p:txBody>
      </p:sp>
      <p:sp>
        <p:nvSpPr>
          <p:cNvPr id="5" name="TextBox 4">
            <a:extLst>
              <a:ext uri="{FF2B5EF4-FFF2-40B4-BE49-F238E27FC236}">
                <a16:creationId xmlns:a16="http://schemas.microsoft.com/office/drawing/2014/main" id="{4E421EC8-5A89-473B-8ABD-98DAA58B0AC6}"/>
              </a:ext>
            </a:extLst>
          </p:cNvPr>
          <p:cNvSpPr txBox="1"/>
          <p:nvPr/>
        </p:nvSpPr>
        <p:spPr>
          <a:xfrm>
            <a:off x="254000" y="1381760"/>
            <a:ext cx="11135360" cy="369332"/>
          </a:xfrm>
          <a:prstGeom prst="rect">
            <a:avLst/>
          </a:prstGeom>
          <a:noFill/>
        </p:spPr>
        <p:txBody>
          <a:bodyPr wrap="square" rtlCol="0">
            <a:spAutoFit/>
          </a:bodyPr>
          <a:lstStyle/>
          <a:p>
            <a:r>
              <a:rPr lang="en-US" dirty="0">
                <a:solidFill>
                  <a:srgbClr val="FF0000"/>
                </a:solidFill>
              </a:rPr>
              <a:t>A single roll is one single trial.  So the chance of success (getting 3 consecutive rolls) in the first roll is zero.</a:t>
            </a:r>
          </a:p>
        </p:txBody>
      </p:sp>
      <p:sp>
        <p:nvSpPr>
          <p:cNvPr id="6" name="TextBox 5">
            <a:extLst>
              <a:ext uri="{FF2B5EF4-FFF2-40B4-BE49-F238E27FC236}">
                <a16:creationId xmlns:a16="http://schemas.microsoft.com/office/drawing/2014/main" id="{357FA114-BCDA-4951-B848-5DC5864A83B7}"/>
              </a:ext>
            </a:extLst>
          </p:cNvPr>
          <p:cNvSpPr txBox="1"/>
          <p:nvPr/>
        </p:nvSpPr>
        <p:spPr>
          <a:xfrm>
            <a:off x="264160" y="1971040"/>
            <a:ext cx="11135360" cy="369332"/>
          </a:xfrm>
          <a:prstGeom prst="rect">
            <a:avLst/>
          </a:prstGeom>
          <a:noFill/>
        </p:spPr>
        <p:txBody>
          <a:bodyPr wrap="square" rtlCol="0">
            <a:spAutoFit/>
          </a:bodyPr>
          <a:lstStyle/>
          <a:p>
            <a:r>
              <a:rPr lang="en-US" dirty="0">
                <a:solidFill>
                  <a:srgbClr val="FF0000"/>
                </a:solidFill>
              </a:rPr>
              <a:t>In the second roll (2</a:t>
            </a:r>
            <a:r>
              <a:rPr lang="en-US" baseline="30000" dirty="0">
                <a:solidFill>
                  <a:srgbClr val="FF0000"/>
                </a:solidFill>
              </a:rPr>
              <a:t>nd</a:t>
            </a:r>
            <a:r>
              <a:rPr lang="en-US" dirty="0">
                <a:solidFill>
                  <a:srgbClr val="FF0000"/>
                </a:solidFill>
              </a:rPr>
              <a:t> trial), the chance of success is also zero.</a:t>
            </a:r>
          </a:p>
        </p:txBody>
      </p:sp>
      <p:sp>
        <p:nvSpPr>
          <p:cNvPr id="7" name="TextBox 6">
            <a:extLst>
              <a:ext uri="{FF2B5EF4-FFF2-40B4-BE49-F238E27FC236}">
                <a16:creationId xmlns:a16="http://schemas.microsoft.com/office/drawing/2014/main" id="{602FFE17-8C51-4FA1-8CF5-4FA9A0662964}"/>
              </a:ext>
            </a:extLst>
          </p:cNvPr>
          <p:cNvSpPr txBox="1"/>
          <p:nvPr/>
        </p:nvSpPr>
        <p:spPr>
          <a:xfrm>
            <a:off x="274320" y="2560320"/>
            <a:ext cx="11135360" cy="646331"/>
          </a:xfrm>
          <a:prstGeom prst="rect">
            <a:avLst/>
          </a:prstGeom>
          <a:noFill/>
        </p:spPr>
        <p:txBody>
          <a:bodyPr wrap="square" rtlCol="0">
            <a:spAutoFit/>
          </a:bodyPr>
          <a:lstStyle/>
          <a:p>
            <a:r>
              <a:rPr lang="en-US" dirty="0">
                <a:solidFill>
                  <a:srgbClr val="FF0000"/>
                </a:solidFill>
              </a:rPr>
              <a:t>In the 3</a:t>
            </a:r>
            <a:r>
              <a:rPr lang="en-US" baseline="30000" dirty="0">
                <a:solidFill>
                  <a:srgbClr val="FF0000"/>
                </a:solidFill>
              </a:rPr>
              <a:t>rd</a:t>
            </a:r>
            <a:r>
              <a:rPr lang="en-US" dirty="0">
                <a:solidFill>
                  <a:srgbClr val="FF0000"/>
                </a:solidFill>
              </a:rPr>
              <a:t> roll (3</a:t>
            </a:r>
            <a:r>
              <a:rPr lang="en-US" baseline="30000" dirty="0">
                <a:solidFill>
                  <a:srgbClr val="FF0000"/>
                </a:solidFill>
              </a:rPr>
              <a:t>rd</a:t>
            </a:r>
            <a:r>
              <a:rPr lang="en-US" dirty="0">
                <a:solidFill>
                  <a:srgbClr val="FF0000"/>
                </a:solidFill>
              </a:rPr>
              <a:t> trial), the chance of success depends on the previous two rolls. From what we see here, the chance of success between each trial is different.  Therefore, this is NOT a geometric distribution.</a:t>
            </a:r>
          </a:p>
        </p:txBody>
      </p:sp>
      <p:sp>
        <p:nvSpPr>
          <p:cNvPr id="8" name="Content Placeholder 2">
            <a:extLst>
              <a:ext uri="{FF2B5EF4-FFF2-40B4-BE49-F238E27FC236}">
                <a16:creationId xmlns:a16="http://schemas.microsoft.com/office/drawing/2014/main" id="{0D3E0829-2535-49C2-AC5D-0BB526DFDA77}"/>
              </a:ext>
            </a:extLst>
          </p:cNvPr>
          <p:cNvSpPr txBox="1">
            <a:spLocks/>
          </p:cNvSpPr>
          <p:nvPr/>
        </p:nvSpPr>
        <p:spPr bwMode="auto">
          <a:xfrm>
            <a:off x="213360" y="3487104"/>
            <a:ext cx="1128776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a:t>ii) A student will keep asking people in his grade until he finds a prom date</a:t>
            </a:r>
          </a:p>
        </p:txBody>
      </p:sp>
      <p:sp>
        <p:nvSpPr>
          <p:cNvPr id="9" name="TextBox 8">
            <a:extLst>
              <a:ext uri="{FF2B5EF4-FFF2-40B4-BE49-F238E27FC236}">
                <a16:creationId xmlns:a16="http://schemas.microsoft.com/office/drawing/2014/main" id="{AAA32EF7-F129-4992-BA4A-3F401F84EC10}"/>
              </a:ext>
            </a:extLst>
          </p:cNvPr>
          <p:cNvSpPr txBox="1"/>
          <p:nvPr/>
        </p:nvSpPr>
        <p:spPr>
          <a:xfrm>
            <a:off x="274320" y="4074160"/>
            <a:ext cx="11135360" cy="369332"/>
          </a:xfrm>
          <a:prstGeom prst="rect">
            <a:avLst/>
          </a:prstGeom>
          <a:noFill/>
        </p:spPr>
        <p:txBody>
          <a:bodyPr wrap="square" rtlCol="0">
            <a:spAutoFit/>
          </a:bodyPr>
          <a:lstStyle/>
          <a:p>
            <a:r>
              <a:rPr lang="en-US" dirty="0">
                <a:solidFill>
                  <a:srgbClr val="FF0000"/>
                </a:solidFill>
              </a:rPr>
              <a:t>The main problem of this question is how we view &amp; understand probability in this scenario</a:t>
            </a:r>
          </a:p>
        </p:txBody>
      </p:sp>
      <p:sp>
        <p:nvSpPr>
          <p:cNvPr id="10" name="TextBox 9">
            <a:extLst>
              <a:ext uri="{FF2B5EF4-FFF2-40B4-BE49-F238E27FC236}">
                <a16:creationId xmlns:a16="http://schemas.microsoft.com/office/drawing/2014/main" id="{95CCB28C-FCB1-478C-91B1-BA9E9F27678D}"/>
              </a:ext>
            </a:extLst>
          </p:cNvPr>
          <p:cNvSpPr txBox="1"/>
          <p:nvPr/>
        </p:nvSpPr>
        <p:spPr>
          <a:xfrm>
            <a:off x="294640" y="4500880"/>
            <a:ext cx="11135360" cy="646331"/>
          </a:xfrm>
          <a:prstGeom prst="rect">
            <a:avLst/>
          </a:prstGeom>
          <a:noFill/>
        </p:spPr>
        <p:txBody>
          <a:bodyPr wrap="square" rtlCol="0">
            <a:spAutoFit/>
          </a:bodyPr>
          <a:lstStyle/>
          <a:p>
            <a:r>
              <a:rPr lang="en-US" dirty="0">
                <a:solidFill>
                  <a:srgbClr val="FF0000"/>
                </a:solidFill>
              </a:rPr>
              <a:t>Choice 1: The probability is defined as the probability an individual would say yes when asked to the prom.  The probability of success in each trial would be difference.</a:t>
            </a:r>
          </a:p>
        </p:txBody>
      </p:sp>
      <p:sp>
        <p:nvSpPr>
          <p:cNvPr id="11" name="TextBox 10">
            <a:extLst>
              <a:ext uri="{FF2B5EF4-FFF2-40B4-BE49-F238E27FC236}">
                <a16:creationId xmlns:a16="http://schemas.microsoft.com/office/drawing/2014/main" id="{1D38A136-70D2-41EA-B40C-2B2DB49D115A}"/>
              </a:ext>
            </a:extLst>
          </p:cNvPr>
          <p:cNvSpPr txBox="1"/>
          <p:nvPr/>
        </p:nvSpPr>
        <p:spPr>
          <a:xfrm>
            <a:off x="304800" y="5171440"/>
            <a:ext cx="11135360" cy="923330"/>
          </a:xfrm>
          <a:prstGeom prst="rect">
            <a:avLst/>
          </a:prstGeom>
          <a:noFill/>
        </p:spPr>
        <p:txBody>
          <a:bodyPr wrap="square" rtlCol="0">
            <a:spAutoFit/>
          </a:bodyPr>
          <a:lstStyle/>
          <a:p>
            <a:r>
              <a:rPr lang="en-US" dirty="0">
                <a:solidFill>
                  <a:srgbClr val="FF0000"/>
                </a:solidFill>
              </a:rPr>
              <a:t>Choice 2: There is a percentage of people in the school population who would say when asked.  The probability of success is defined as the chance that the student will select one of these individuals in the population that will say yes.</a:t>
            </a:r>
          </a:p>
        </p:txBody>
      </p:sp>
      <p:sp>
        <p:nvSpPr>
          <p:cNvPr id="12" name="TextBox 11">
            <a:extLst>
              <a:ext uri="{FF2B5EF4-FFF2-40B4-BE49-F238E27FC236}">
                <a16:creationId xmlns:a16="http://schemas.microsoft.com/office/drawing/2014/main" id="{A2AD0E30-3DC8-4738-83D9-D05AF29C0230}"/>
              </a:ext>
            </a:extLst>
          </p:cNvPr>
          <p:cNvSpPr txBox="1"/>
          <p:nvPr/>
        </p:nvSpPr>
        <p:spPr>
          <a:xfrm>
            <a:off x="304800" y="6167120"/>
            <a:ext cx="11135360" cy="369332"/>
          </a:xfrm>
          <a:prstGeom prst="rect">
            <a:avLst/>
          </a:prstGeom>
          <a:noFill/>
        </p:spPr>
        <p:txBody>
          <a:bodyPr wrap="square" rtlCol="0">
            <a:spAutoFit/>
          </a:bodyPr>
          <a:lstStyle/>
          <a:p>
            <a:r>
              <a:rPr lang="en-US" dirty="0">
                <a:solidFill>
                  <a:srgbClr val="FF0000"/>
                </a:solidFill>
              </a:rPr>
              <a:t>We should use choice 2:  So, therefore the ‘p’ of success in each trial would stay consistent.</a:t>
            </a:r>
          </a:p>
        </p:txBody>
      </p:sp>
    </p:spTree>
    <p:custDataLst>
      <p:tags r:id="rId1"/>
    </p:custDataLst>
    <p:extLst>
      <p:ext uri="{BB962C8B-B14F-4D97-AF65-F5344CB8AC3E}">
        <p14:creationId xmlns:p14="http://schemas.microsoft.com/office/powerpoint/2010/main" val="941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07D539D-4BC5-4961-9B81-5F855DA8CDCE}"/>
              </a:ext>
            </a:extLst>
          </p:cNvPr>
          <p:cNvSpPr txBox="1">
            <a:spLocks/>
          </p:cNvSpPr>
          <p:nvPr/>
        </p:nvSpPr>
        <p:spPr bwMode="auto">
          <a:xfrm>
            <a:off x="101599" y="127001"/>
            <a:ext cx="13026329"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a:t>iii) An insurance agent will keep phoning his clients until she finds her first client</a:t>
            </a:r>
          </a:p>
        </p:txBody>
      </p:sp>
      <p:sp>
        <p:nvSpPr>
          <p:cNvPr id="5" name="TextBox 4">
            <a:extLst>
              <a:ext uri="{FF2B5EF4-FFF2-40B4-BE49-F238E27FC236}">
                <a16:creationId xmlns:a16="http://schemas.microsoft.com/office/drawing/2014/main" id="{09A17FE8-F92B-4632-B474-2DA331A8F8EF}"/>
              </a:ext>
            </a:extLst>
          </p:cNvPr>
          <p:cNvSpPr txBox="1"/>
          <p:nvPr/>
        </p:nvSpPr>
        <p:spPr>
          <a:xfrm>
            <a:off x="233680" y="782320"/>
            <a:ext cx="11135360" cy="923330"/>
          </a:xfrm>
          <a:prstGeom prst="rect">
            <a:avLst/>
          </a:prstGeom>
          <a:noFill/>
        </p:spPr>
        <p:txBody>
          <a:bodyPr wrap="square" rtlCol="0">
            <a:spAutoFit/>
          </a:bodyPr>
          <a:lstStyle/>
          <a:p>
            <a:r>
              <a:rPr lang="en-US" dirty="0">
                <a:solidFill>
                  <a:srgbClr val="FF0000"/>
                </a:solidFill>
              </a:rPr>
              <a:t>In this scenario, imagine that a percentage of people in the population would say yes to being a client to the insurance agent.  When the agent makes her calls, we are looking at the probability that the agent will reach one of the people in the population that would say yes.  </a:t>
            </a:r>
          </a:p>
        </p:txBody>
      </p:sp>
      <p:sp>
        <p:nvSpPr>
          <p:cNvPr id="6" name="TextBox 5">
            <a:extLst>
              <a:ext uri="{FF2B5EF4-FFF2-40B4-BE49-F238E27FC236}">
                <a16:creationId xmlns:a16="http://schemas.microsoft.com/office/drawing/2014/main" id="{F0640887-77F5-4375-8476-6445886D734E}"/>
              </a:ext>
            </a:extLst>
          </p:cNvPr>
          <p:cNvSpPr txBox="1"/>
          <p:nvPr/>
        </p:nvSpPr>
        <p:spPr>
          <a:xfrm>
            <a:off x="254000" y="1757680"/>
            <a:ext cx="11135360" cy="369332"/>
          </a:xfrm>
          <a:prstGeom prst="rect">
            <a:avLst/>
          </a:prstGeom>
          <a:noFill/>
        </p:spPr>
        <p:txBody>
          <a:bodyPr wrap="square" rtlCol="0">
            <a:spAutoFit/>
          </a:bodyPr>
          <a:lstStyle/>
          <a:p>
            <a:r>
              <a:rPr lang="en-US" dirty="0">
                <a:solidFill>
                  <a:srgbClr val="FF0000"/>
                </a:solidFill>
              </a:rPr>
              <a:t>Therefore, the probability of success of each trial would be similar.  </a:t>
            </a:r>
          </a:p>
        </p:txBody>
      </p:sp>
      <p:sp>
        <p:nvSpPr>
          <p:cNvPr id="7" name="Content Placeholder 2">
            <a:extLst>
              <a:ext uri="{FF2B5EF4-FFF2-40B4-BE49-F238E27FC236}">
                <a16:creationId xmlns:a16="http://schemas.microsoft.com/office/drawing/2014/main" id="{2E0F5D03-F72E-4146-B5C5-4FB05B7A24F7}"/>
              </a:ext>
            </a:extLst>
          </p:cNvPr>
          <p:cNvSpPr txBox="1">
            <a:spLocks/>
          </p:cNvSpPr>
          <p:nvPr/>
        </p:nvSpPr>
        <p:spPr bwMode="auto">
          <a:xfrm>
            <a:off x="152400" y="3268664"/>
            <a:ext cx="1291285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dirty="0"/>
              <a:t>Iv) A man will keep driving his car until the first day that it breaks down</a:t>
            </a:r>
          </a:p>
        </p:txBody>
      </p:sp>
      <p:sp>
        <p:nvSpPr>
          <p:cNvPr id="8" name="TextBox 7">
            <a:extLst>
              <a:ext uri="{FF2B5EF4-FFF2-40B4-BE49-F238E27FC236}">
                <a16:creationId xmlns:a16="http://schemas.microsoft.com/office/drawing/2014/main" id="{9C395E30-D68C-4AB1-9EF5-E21F5C3CB0FA}"/>
              </a:ext>
            </a:extLst>
          </p:cNvPr>
          <p:cNvSpPr txBox="1"/>
          <p:nvPr/>
        </p:nvSpPr>
        <p:spPr>
          <a:xfrm>
            <a:off x="264160" y="2164080"/>
            <a:ext cx="11135360" cy="369332"/>
          </a:xfrm>
          <a:prstGeom prst="rect">
            <a:avLst/>
          </a:prstGeom>
          <a:noFill/>
        </p:spPr>
        <p:txBody>
          <a:bodyPr wrap="square" rtlCol="0">
            <a:spAutoFit/>
          </a:bodyPr>
          <a:lstStyle/>
          <a:p>
            <a:r>
              <a:rPr lang="en-US" dirty="0">
                <a:solidFill>
                  <a:srgbClr val="FF0000"/>
                </a:solidFill>
              </a:rPr>
              <a:t>NOTE: The probability SHOULD NOT change if REPEATS are allowed…..[Samuel….]</a:t>
            </a:r>
          </a:p>
        </p:txBody>
      </p:sp>
      <p:sp>
        <p:nvSpPr>
          <p:cNvPr id="9" name="TextBox 8">
            <a:extLst>
              <a:ext uri="{FF2B5EF4-FFF2-40B4-BE49-F238E27FC236}">
                <a16:creationId xmlns:a16="http://schemas.microsoft.com/office/drawing/2014/main" id="{788EC417-7282-494A-A1CA-DFFA85E89A5D}"/>
              </a:ext>
            </a:extLst>
          </p:cNvPr>
          <p:cNvSpPr txBox="1"/>
          <p:nvPr/>
        </p:nvSpPr>
        <p:spPr>
          <a:xfrm>
            <a:off x="264160" y="3881120"/>
            <a:ext cx="11135360" cy="369332"/>
          </a:xfrm>
          <a:prstGeom prst="rect">
            <a:avLst/>
          </a:prstGeom>
          <a:noFill/>
        </p:spPr>
        <p:txBody>
          <a:bodyPr wrap="square" rtlCol="0">
            <a:spAutoFit/>
          </a:bodyPr>
          <a:lstStyle/>
          <a:p>
            <a:r>
              <a:rPr lang="en-US" dirty="0">
                <a:solidFill>
                  <a:srgbClr val="FF0000"/>
                </a:solidFill>
              </a:rPr>
              <a:t>This one is NOT geometric b/c the probability of the car breaking down increases as it is driven.  </a:t>
            </a:r>
          </a:p>
        </p:txBody>
      </p:sp>
    </p:spTree>
    <p:custDataLst>
      <p:tags r:id="rId1"/>
    </p:custDataLst>
    <p:extLst>
      <p:ext uri="{BB962C8B-B14F-4D97-AF65-F5344CB8AC3E}">
        <p14:creationId xmlns:p14="http://schemas.microsoft.com/office/powerpoint/2010/main" val="258417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941827B1-B4A8-43CE-A8EB-DC191AAB3BE9}"/>
              </a:ext>
            </a:extLst>
          </p:cNvPr>
          <p:cNvSpPr>
            <a:spLocks noGrp="1"/>
          </p:cNvSpPr>
          <p:nvPr>
            <p:ph sz="quarter" idx="1"/>
          </p:nvPr>
        </p:nvSpPr>
        <p:spPr>
          <a:xfrm>
            <a:off x="284480" y="22226"/>
            <a:ext cx="11531599" cy="1368425"/>
          </a:xfrm>
        </p:spPr>
        <p:txBody>
          <a:bodyPr/>
          <a:lstStyle/>
          <a:p>
            <a:pPr marL="0" indent="0">
              <a:buNone/>
            </a:pPr>
            <a:r>
              <a:rPr lang="en-US" altLang="en-US" sz="2100" dirty="0" err="1"/>
              <a:t>Ex:A</a:t>
            </a:r>
            <a:r>
              <a:rPr lang="en-US" altLang="en-US" sz="2100" dirty="0"/>
              <a:t> large company is hiring and will continue to interview candidates until someone suitable is interviewed.  Suppose the probability that any candidate is suitable is 1/9 and every candidate is independent. Find the probability for the following</a:t>
            </a:r>
          </a:p>
        </p:txBody>
      </p:sp>
      <p:sp>
        <p:nvSpPr>
          <p:cNvPr id="19459" name="Content Placeholder 2">
            <a:extLst>
              <a:ext uri="{FF2B5EF4-FFF2-40B4-BE49-F238E27FC236}">
                <a16:creationId xmlns:a16="http://schemas.microsoft.com/office/drawing/2014/main" id="{5F13397B-F094-45BB-BB98-C62F1AAA6C67}"/>
              </a:ext>
            </a:extLst>
          </p:cNvPr>
          <p:cNvSpPr txBox="1">
            <a:spLocks/>
          </p:cNvSpPr>
          <p:nvPr/>
        </p:nvSpPr>
        <p:spPr bwMode="auto">
          <a:xfrm>
            <a:off x="81280" y="1045211"/>
            <a:ext cx="11988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100" dirty="0"/>
              <a:t>a) What is the probability that a suitable candidate can be found within the first 8 interviews?</a:t>
            </a:r>
          </a:p>
        </p:txBody>
      </p:sp>
      <p:sp>
        <p:nvSpPr>
          <p:cNvPr id="19460" name="Content Placeholder 2">
            <a:extLst>
              <a:ext uri="{FF2B5EF4-FFF2-40B4-BE49-F238E27FC236}">
                <a16:creationId xmlns:a16="http://schemas.microsoft.com/office/drawing/2014/main" id="{9C4023E4-6B1E-4022-BEC4-2533E54CB242}"/>
              </a:ext>
            </a:extLst>
          </p:cNvPr>
          <p:cNvSpPr txBox="1">
            <a:spLocks/>
          </p:cNvSpPr>
          <p:nvPr/>
        </p:nvSpPr>
        <p:spPr bwMode="auto">
          <a:xfrm>
            <a:off x="101600" y="2145984"/>
            <a:ext cx="11938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100" dirty="0"/>
              <a:t>b) What is the probability that a suitable candidate will not be found in the first 12 interviews?</a:t>
            </a:r>
          </a:p>
        </p:txBody>
      </p:sp>
      <p:sp>
        <p:nvSpPr>
          <p:cNvPr id="19461" name="Content Placeholder 2">
            <a:extLst>
              <a:ext uri="{FF2B5EF4-FFF2-40B4-BE49-F238E27FC236}">
                <a16:creationId xmlns:a16="http://schemas.microsoft.com/office/drawing/2014/main" id="{755E7764-6A60-434A-9ED6-27FB4F11FD15}"/>
              </a:ext>
            </a:extLst>
          </p:cNvPr>
          <p:cNvSpPr txBox="1">
            <a:spLocks/>
          </p:cNvSpPr>
          <p:nvPr/>
        </p:nvSpPr>
        <p:spPr bwMode="auto">
          <a:xfrm>
            <a:off x="142240" y="3654109"/>
            <a:ext cx="11897360" cy="79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000" dirty="0"/>
              <a:t>c) Given that you will not find a suitable candidate in the first 4 interviews, what is the probability that you will find a suitable candidate within the first 10 interviews?</a:t>
            </a:r>
          </a:p>
        </p:txBody>
      </p:sp>
      <p:sp>
        <p:nvSpPr>
          <p:cNvPr id="7" name="TextBox 6">
            <a:extLst>
              <a:ext uri="{FF2B5EF4-FFF2-40B4-BE49-F238E27FC236}">
                <a16:creationId xmlns:a16="http://schemas.microsoft.com/office/drawing/2014/main" id="{5231AB24-1B93-4C6F-8889-FC12F63E7605}"/>
              </a:ext>
            </a:extLst>
          </p:cNvPr>
          <p:cNvSpPr txBox="1">
            <a:spLocks noChangeArrowheads="1"/>
          </p:cNvSpPr>
          <p:nvPr/>
        </p:nvSpPr>
        <p:spPr bwMode="auto">
          <a:xfrm>
            <a:off x="1034734" y="1791654"/>
            <a:ext cx="374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0000"/>
                </a:solidFill>
              </a:rPr>
              <a:t>Geometcdf(1/9,8) = 0.6102556596</a:t>
            </a:r>
          </a:p>
        </p:txBody>
      </p:sp>
      <p:sp>
        <p:nvSpPr>
          <p:cNvPr id="8" name="TextBox 7">
            <a:extLst>
              <a:ext uri="{FF2B5EF4-FFF2-40B4-BE49-F238E27FC236}">
                <a16:creationId xmlns:a16="http://schemas.microsoft.com/office/drawing/2014/main" id="{F65A01CB-8AA1-4721-B626-E4762F430835}"/>
              </a:ext>
            </a:extLst>
          </p:cNvPr>
          <p:cNvSpPr txBox="1">
            <a:spLocks noChangeArrowheads="1"/>
          </p:cNvSpPr>
          <p:nvPr/>
        </p:nvSpPr>
        <p:spPr bwMode="auto">
          <a:xfrm>
            <a:off x="5175569" y="1585596"/>
            <a:ext cx="4452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0000"/>
                </a:solidFill>
              </a:rPr>
              <a:t>There is 61% that a suitable candidate can be found within 8 interviews</a:t>
            </a:r>
          </a:p>
        </p:txBody>
      </p:sp>
      <p:sp>
        <p:nvSpPr>
          <p:cNvPr id="9" name="TextBox 8">
            <a:extLst>
              <a:ext uri="{FF2B5EF4-FFF2-40B4-BE49-F238E27FC236}">
                <a16:creationId xmlns:a16="http://schemas.microsoft.com/office/drawing/2014/main" id="{35E19498-0687-4A7E-99D7-1C3CCCF68C06}"/>
              </a:ext>
            </a:extLst>
          </p:cNvPr>
          <p:cNvSpPr txBox="1">
            <a:spLocks noChangeArrowheads="1"/>
          </p:cNvSpPr>
          <p:nvPr/>
        </p:nvSpPr>
        <p:spPr bwMode="auto">
          <a:xfrm>
            <a:off x="335280" y="2698433"/>
            <a:ext cx="4165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0000"/>
                </a:solidFill>
              </a:rPr>
              <a:t>1 - </a:t>
            </a:r>
            <a:r>
              <a:rPr lang="en-US" altLang="en-US" dirty="0" err="1">
                <a:solidFill>
                  <a:srgbClr val="FF0000"/>
                </a:solidFill>
              </a:rPr>
              <a:t>Geometcdf</a:t>
            </a:r>
            <a:r>
              <a:rPr lang="en-US" altLang="en-US" dirty="0">
                <a:solidFill>
                  <a:srgbClr val="FF0000"/>
                </a:solidFill>
              </a:rPr>
              <a:t>(1/9,12) = 0.24331547  </a:t>
            </a:r>
            <a:br>
              <a:rPr lang="en-US" altLang="en-US" dirty="0">
                <a:solidFill>
                  <a:srgbClr val="FF0000"/>
                </a:solidFill>
              </a:rPr>
            </a:br>
            <a:r>
              <a:rPr lang="en-US" altLang="en-US" dirty="0">
                <a:solidFill>
                  <a:srgbClr val="FF0000"/>
                </a:solidFill>
              </a:rPr>
              <a:t>OR </a:t>
            </a:r>
            <a:br>
              <a:rPr lang="en-US" altLang="en-US" dirty="0">
                <a:solidFill>
                  <a:srgbClr val="FF0000"/>
                </a:solidFill>
              </a:rPr>
            </a:br>
            <a:r>
              <a:rPr lang="en-US" altLang="en-US" dirty="0">
                <a:solidFill>
                  <a:srgbClr val="FF0000"/>
                </a:solidFill>
              </a:rPr>
              <a:t>P( 12 failures) = (8/9)^12</a:t>
            </a:r>
          </a:p>
        </p:txBody>
      </p:sp>
      <p:sp>
        <p:nvSpPr>
          <p:cNvPr id="10" name="TextBox 9">
            <a:extLst>
              <a:ext uri="{FF2B5EF4-FFF2-40B4-BE49-F238E27FC236}">
                <a16:creationId xmlns:a16="http://schemas.microsoft.com/office/drawing/2014/main" id="{0CCB34C7-ED59-4345-B58C-7514A96C9355}"/>
              </a:ext>
            </a:extLst>
          </p:cNvPr>
          <p:cNvSpPr txBox="1">
            <a:spLocks noChangeArrowheads="1"/>
          </p:cNvSpPr>
          <p:nvPr/>
        </p:nvSpPr>
        <p:spPr bwMode="auto">
          <a:xfrm>
            <a:off x="5786438" y="2997201"/>
            <a:ext cx="4813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0000"/>
                </a:solidFill>
              </a:rPr>
              <a:t>There is 24.3% that a suitable candidate will not be found within 12 interviews</a:t>
            </a:r>
          </a:p>
        </p:txBody>
      </p:sp>
      <p:sp>
        <p:nvSpPr>
          <p:cNvPr id="11" name="TextBox 10">
            <a:extLst>
              <a:ext uri="{FF2B5EF4-FFF2-40B4-BE49-F238E27FC236}">
                <a16:creationId xmlns:a16="http://schemas.microsoft.com/office/drawing/2014/main" id="{7FBF8580-9245-4D87-AB5D-6AE8319BA99B}"/>
              </a:ext>
            </a:extLst>
          </p:cNvPr>
          <p:cNvSpPr txBox="1">
            <a:spLocks noChangeArrowheads="1"/>
          </p:cNvSpPr>
          <p:nvPr/>
        </p:nvSpPr>
        <p:spPr bwMode="auto">
          <a:xfrm>
            <a:off x="4262121" y="4397375"/>
            <a:ext cx="35712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0000"/>
                </a:solidFill>
              </a:rPr>
              <a:t>NOTE: We are given that the first 4 are failures.  Use this as the probability of our denominator:   </a:t>
            </a:r>
          </a:p>
        </p:txBody>
      </p:sp>
      <p:sp>
        <p:nvSpPr>
          <p:cNvPr id="19467" name="Content Placeholder 2">
            <a:extLst>
              <a:ext uri="{FF2B5EF4-FFF2-40B4-BE49-F238E27FC236}">
                <a16:creationId xmlns:a16="http://schemas.microsoft.com/office/drawing/2014/main" id="{9F20A7C9-9348-488C-890A-1AE396C9F08D}"/>
              </a:ext>
            </a:extLst>
          </p:cNvPr>
          <p:cNvSpPr txBox="1">
            <a:spLocks/>
          </p:cNvSpPr>
          <p:nvPr/>
        </p:nvSpPr>
        <p:spPr bwMode="auto">
          <a:xfrm>
            <a:off x="154940" y="5332413"/>
            <a:ext cx="1184402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000"/>
              <a:t>d) Given that a suitable candidate was found in the first 10 interviews, what is the probability the candidate was found in the 5</a:t>
            </a:r>
            <a:r>
              <a:rPr lang="en-US" altLang="en-US" sz="2000" baseline="30000"/>
              <a:t>th</a:t>
            </a:r>
            <a:r>
              <a:rPr lang="en-US" altLang="en-US" sz="2000"/>
              <a:t> interview? </a:t>
            </a:r>
          </a:p>
        </p:txBody>
      </p:sp>
      <p:sp>
        <p:nvSpPr>
          <p:cNvPr id="14" name="TextBox 13">
            <a:extLst>
              <a:ext uri="{FF2B5EF4-FFF2-40B4-BE49-F238E27FC236}">
                <a16:creationId xmlns:a16="http://schemas.microsoft.com/office/drawing/2014/main" id="{91D42B83-90C7-4821-8495-51FF2BB74FFB}"/>
              </a:ext>
            </a:extLst>
          </p:cNvPr>
          <p:cNvSpPr txBox="1">
            <a:spLocks noChangeArrowheads="1"/>
          </p:cNvSpPr>
          <p:nvPr/>
        </p:nvSpPr>
        <p:spPr bwMode="auto">
          <a:xfrm>
            <a:off x="188278" y="4352291"/>
            <a:ext cx="37449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FF0000"/>
                </a:solidFill>
              </a:rPr>
              <a:t>First four are fails, then hoping that within next 6 a success is found</a:t>
            </a:r>
            <a:br>
              <a:rPr lang="en-US" altLang="en-US" dirty="0">
                <a:solidFill>
                  <a:srgbClr val="FF0000"/>
                </a:solidFill>
              </a:rPr>
            </a:br>
            <a:r>
              <a:rPr lang="en-US" altLang="en-US" dirty="0" err="1">
                <a:solidFill>
                  <a:srgbClr val="FF0000"/>
                </a:solidFill>
              </a:rPr>
              <a:t>Geometcdf</a:t>
            </a:r>
            <a:r>
              <a:rPr lang="en-US" altLang="en-US" dirty="0">
                <a:solidFill>
                  <a:srgbClr val="FF0000"/>
                </a:solidFill>
              </a:rPr>
              <a:t>(1/9,6) = 0.5067298</a:t>
            </a:r>
          </a:p>
        </p:txBody>
      </p:sp>
      <p:graphicFrame>
        <p:nvGraphicFramePr>
          <p:cNvPr id="17" name="Object 16">
            <a:extLst>
              <a:ext uri="{FF2B5EF4-FFF2-40B4-BE49-F238E27FC236}">
                <a16:creationId xmlns:a16="http://schemas.microsoft.com/office/drawing/2014/main" id="{063CFD95-91AD-49EF-99CF-513CBEA9204D}"/>
              </a:ext>
            </a:extLst>
          </p:cNvPr>
          <p:cNvGraphicFramePr>
            <a:graphicFrameLocks noChangeAspect="1"/>
          </p:cNvGraphicFramePr>
          <p:nvPr>
            <p:extLst>
              <p:ext uri="{D42A27DB-BD31-4B8C-83A1-F6EECF244321}">
                <p14:modId xmlns:p14="http://schemas.microsoft.com/office/powerpoint/2010/main" val="933278233"/>
              </p:ext>
            </p:extLst>
          </p:nvPr>
        </p:nvGraphicFramePr>
        <p:xfrm>
          <a:off x="7953375" y="4556760"/>
          <a:ext cx="3565525" cy="581025"/>
        </p:xfrm>
        <a:graphic>
          <a:graphicData uri="http://schemas.openxmlformats.org/presentationml/2006/ole">
            <mc:AlternateContent xmlns:mc="http://schemas.openxmlformats.org/markup-compatibility/2006">
              <mc:Choice xmlns:v="urn:schemas-microsoft-com:vml" Requires="v">
                <p:oleObj name="Equation" r:id="rId4" imgW="2730240" imgH="444240" progId="Equation.DSMT4">
                  <p:embed/>
                </p:oleObj>
              </mc:Choice>
              <mc:Fallback>
                <p:oleObj name="Equation" r:id="rId4" imgW="2730240" imgH="444240" progId="Equation.DSMT4">
                  <p:embed/>
                  <p:pic>
                    <p:nvPicPr>
                      <p:cNvPr id="17" name="Object 16">
                        <a:extLst>
                          <a:ext uri="{FF2B5EF4-FFF2-40B4-BE49-F238E27FC236}">
                            <a16:creationId xmlns:a16="http://schemas.microsoft.com/office/drawing/2014/main" id="{063CFD95-91AD-49EF-99CF-513CBEA9204D}"/>
                          </a:ext>
                        </a:extLst>
                      </p:cNvPr>
                      <p:cNvPicPr>
                        <a:picLocks noChangeAspect="1" noChangeArrowheads="1"/>
                      </p:cNvPicPr>
                      <p:nvPr/>
                    </p:nvPicPr>
                    <p:blipFill>
                      <a:blip r:embed="rId5"/>
                      <a:srcRect/>
                      <a:stretch>
                        <a:fillRect/>
                      </a:stretch>
                    </p:blipFill>
                    <p:spPr bwMode="auto">
                      <a:xfrm>
                        <a:off x="7953375" y="4556760"/>
                        <a:ext cx="3565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44354A78-B816-4326-95DF-55C843A97426}"/>
              </a:ext>
            </a:extLst>
          </p:cNvPr>
          <p:cNvGraphicFramePr>
            <a:graphicFrameLocks noChangeAspect="1"/>
          </p:cNvGraphicFramePr>
          <p:nvPr>
            <p:extLst>
              <p:ext uri="{D42A27DB-BD31-4B8C-83A1-F6EECF244321}">
                <p14:modId xmlns:p14="http://schemas.microsoft.com/office/powerpoint/2010/main" val="277619125"/>
              </p:ext>
            </p:extLst>
          </p:nvPr>
        </p:nvGraphicFramePr>
        <p:xfrm>
          <a:off x="2125664" y="5999164"/>
          <a:ext cx="2255837" cy="581025"/>
        </p:xfrm>
        <a:graphic>
          <a:graphicData uri="http://schemas.openxmlformats.org/presentationml/2006/ole">
            <mc:AlternateContent xmlns:mc="http://schemas.openxmlformats.org/markup-compatibility/2006">
              <mc:Choice xmlns:v="urn:schemas-microsoft-com:vml" Requires="v">
                <p:oleObj name="Equation" r:id="rId6" imgW="1726920" imgH="444240" progId="Equation.DSMT4">
                  <p:embed/>
                </p:oleObj>
              </mc:Choice>
              <mc:Fallback>
                <p:oleObj name="Equation" r:id="rId6" imgW="1726920" imgH="444240" progId="Equation.DSMT4">
                  <p:embed/>
                  <p:pic>
                    <p:nvPicPr>
                      <p:cNvPr id="18" name="Object 17">
                        <a:extLst>
                          <a:ext uri="{FF2B5EF4-FFF2-40B4-BE49-F238E27FC236}">
                            <a16:creationId xmlns:a16="http://schemas.microsoft.com/office/drawing/2014/main" id="{44354A78-B816-4326-95DF-55C843A97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5664" y="5999164"/>
                        <a:ext cx="2255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a:extLst>
              <a:ext uri="{FF2B5EF4-FFF2-40B4-BE49-F238E27FC236}">
                <a16:creationId xmlns:a16="http://schemas.microsoft.com/office/drawing/2014/main" id="{6C9F7C64-5500-4B64-83F5-6216DCF357F2}"/>
              </a:ext>
            </a:extLst>
          </p:cNvPr>
          <p:cNvGraphicFramePr>
            <a:graphicFrameLocks noChangeAspect="1"/>
          </p:cNvGraphicFramePr>
          <p:nvPr>
            <p:extLst>
              <p:ext uri="{D42A27DB-BD31-4B8C-83A1-F6EECF244321}">
                <p14:modId xmlns:p14="http://schemas.microsoft.com/office/powerpoint/2010/main" val="856086451"/>
              </p:ext>
            </p:extLst>
          </p:nvPr>
        </p:nvGraphicFramePr>
        <p:xfrm>
          <a:off x="4411664" y="6083301"/>
          <a:ext cx="2143125" cy="411163"/>
        </p:xfrm>
        <a:graphic>
          <a:graphicData uri="http://schemas.openxmlformats.org/presentationml/2006/ole">
            <mc:AlternateContent xmlns:mc="http://schemas.openxmlformats.org/markup-compatibility/2006">
              <mc:Choice xmlns:v="urn:schemas-microsoft-com:vml" Requires="v">
                <p:oleObj name="Equation" r:id="rId8" imgW="927000" imgH="177480" progId="Equation.DSMT4">
                  <p:embed/>
                </p:oleObj>
              </mc:Choice>
              <mc:Fallback>
                <p:oleObj name="Equation" r:id="rId8" imgW="927000" imgH="177480" progId="Equation.DSMT4">
                  <p:embed/>
                  <p:pic>
                    <p:nvPicPr>
                      <p:cNvPr id="19" name="Object 18">
                        <a:extLst>
                          <a:ext uri="{FF2B5EF4-FFF2-40B4-BE49-F238E27FC236}">
                            <a16:creationId xmlns:a16="http://schemas.microsoft.com/office/drawing/2014/main" id="{6C9F7C64-5500-4B64-83F5-6216DCF357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1664" y="6083301"/>
                        <a:ext cx="21431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661C-1F02-40B1-91A0-041F6FA971F0}"/>
              </a:ext>
            </a:extLst>
          </p:cNvPr>
          <p:cNvSpPr>
            <a:spLocks noGrp="1"/>
          </p:cNvSpPr>
          <p:nvPr>
            <p:ph type="title"/>
          </p:nvPr>
        </p:nvSpPr>
        <p:spPr>
          <a:xfrm>
            <a:off x="1981200" y="274638"/>
            <a:ext cx="7467600" cy="633412"/>
          </a:xfrm>
        </p:spPr>
        <p:txBody>
          <a:bodyPr/>
          <a:lstStyle/>
          <a:p>
            <a:pPr eaLnBrk="1" fontAlgn="auto" hangingPunct="1">
              <a:spcAft>
                <a:spcPts val="0"/>
              </a:spcAft>
              <a:defRPr/>
            </a:pPr>
            <a:r>
              <a:rPr lang="en-CA" dirty="0"/>
              <a:t>Mean &amp; Standard Deviation</a:t>
            </a:r>
          </a:p>
        </p:txBody>
      </p:sp>
      <p:sp>
        <p:nvSpPr>
          <p:cNvPr id="1031" name="Content Placeholder 2">
            <a:extLst>
              <a:ext uri="{FF2B5EF4-FFF2-40B4-BE49-F238E27FC236}">
                <a16:creationId xmlns:a16="http://schemas.microsoft.com/office/drawing/2014/main" id="{7880A7BB-DE9D-42FB-97A5-754FF7333CB8}"/>
              </a:ext>
            </a:extLst>
          </p:cNvPr>
          <p:cNvSpPr txBox="1">
            <a:spLocks/>
          </p:cNvSpPr>
          <p:nvPr/>
        </p:nvSpPr>
        <p:spPr bwMode="auto">
          <a:xfrm>
            <a:off x="416560" y="1052514"/>
            <a:ext cx="1108456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dirty="0"/>
              <a:t>If “p” is the probability of success from a single trial, the expected value (mean)  and standard deviation of a geometric random variable is: </a:t>
            </a:r>
          </a:p>
        </p:txBody>
      </p:sp>
      <p:graphicFrame>
        <p:nvGraphicFramePr>
          <p:cNvPr id="1026" name="Object 3">
            <a:extLst>
              <a:ext uri="{FF2B5EF4-FFF2-40B4-BE49-F238E27FC236}">
                <a16:creationId xmlns:a16="http://schemas.microsoft.com/office/drawing/2014/main" id="{0A6A5C5E-6BA2-4330-8F1E-37C79972BE8B}"/>
              </a:ext>
            </a:extLst>
          </p:cNvPr>
          <p:cNvGraphicFramePr>
            <a:graphicFrameLocks noChangeAspect="1"/>
          </p:cNvGraphicFramePr>
          <p:nvPr>
            <p:extLst>
              <p:ext uri="{D42A27DB-BD31-4B8C-83A1-F6EECF244321}">
                <p14:modId xmlns:p14="http://schemas.microsoft.com/office/powerpoint/2010/main" val="2150270514"/>
              </p:ext>
            </p:extLst>
          </p:nvPr>
        </p:nvGraphicFramePr>
        <p:xfrm>
          <a:off x="3567113" y="2022159"/>
          <a:ext cx="1016000" cy="985837"/>
        </p:xfrm>
        <a:graphic>
          <a:graphicData uri="http://schemas.openxmlformats.org/presentationml/2006/ole">
            <mc:AlternateContent xmlns:mc="http://schemas.openxmlformats.org/markup-compatibility/2006">
              <mc:Choice xmlns:v="urn:schemas-microsoft-com:vml" Requires="v">
                <p:oleObj name="Equation" r:id="rId4" imgW="431613" imgH="418918" progId="Equation.DSMT4">
                  <p:embed/>
                </p:oleObj>
              </mc:Choice>
              <mc:Fallback>
                <p:oleObj name="Equation" r:id="rId4" imgW="431613" imgH="418918" progId="Equation.DSMT4">
                  <p:embed/>
                  <p:pic>
                    <p:nvPicPr>
                      <p:cNvPr id="1026" name="Object 3">
                        <a:extLst>
                          <a:ext uri="{FF2B5EF4-FFF2-40B4-BE49-F238E27FC236}">
                            <a16:creationId xmlns:a16="http://schemas.microsoft.com/office/drawing/2014/main" id="{0A6A5C5E-6BA2-4330-8F1E-37C79972B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7113" y="2022159"/>
                        <a:ext cx="1016000" cy="98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3">
            <a:extLst>
              <a:ext uri="{FF2B5EF4-FFF2-40B4-BE49-F238E27FC236}">
                <a16:creationId xmlns:a16="http://schemas.microsoft.com/office/drawing/2014/main" id="{E4FE3AA3-3F6E-4FC9-B799-CE53A506EA12}"/>
              </a:ext>
            </a:extLst>
          </p:cNvPr>
          <p:cNvGraphicFramePr>
            <a:graphicFrameLocks noChangeAspect="1"/>
          </p:cNvGraphicFramePr>
          <p:nvPr>
            <p:extLst>
              <p:ext uri="{D42A27DB-BD31-4B8C-83A1-F6EECF244321}">
                <p14:modId xmlns:p14="http://schemas.microsoft.com/office/powerpoint/2010/main" val="3312667507"/>
              </p:ext>
            </p:extLst>
          </p:nvPr>
        </p:nvGraphicFramePr>
        <p:xfrm>
          <a:off x="6375400" y="1950720"/>
          <a:ext cx="1436688" cy="1106488"/>
        </p:xfrm>
        <a:graphic>
          <a:graphicData uri="http://schemas.openxmlformats.org/presentationml/2006/ole">
            <mc:AlternateContent xmlns:mc="http://schemas.openxmlformats.org/markup-compatibility/2006">
              <mc:Choice xmlns:v="urn:schemas-microsoft-com:vml" Requires="v">
                <p:oleObj name="Equation" r:id="rId6" imgW="609600" imgH="469900" progId="Equation.DSMT4">
                  <p:embed/>
                </p:oleObj>
              </mc:Choice>
              <mc:Fallback>
                <p:oleObj name="Equation" r:id="rId6" imgW="609600" imgH="469900" progId="Equation.DSMT4">
                  <p:embed/>
                  <p:pic>
                    <p:nvPicPr>
                      <p:cNvPr id="1027" name="Object 3">
                        <a:extLst>
                          <a:ext uri="{FF2B5EF4-FFF2-40B4-BE49-F238E27FC236}">
                            <a16:creationId xmlns:a16="http://schemas.microsoft.com/office/drawing/2014/main" id="{E4FE3AA3-3F6E-4FC9-B799-CE53A506EA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5400" y="1950720"/>
                        <a:ext cx="1436688"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 name="Content Placeholder 2">
            <a:extLst>
              <a:ext uri="{FF2B5EF4-FFF2-40B4-BE49-F238E27FC236}">
                <a16:creationId xmlns:a16="http://schemas.microsoft.com/office/drawing/2014/main" id="{B34500A0-F3EB-49DE-B528-D7DFA87DD88A}"/>
              </a:ext>
            </a:extLst>
          </p:cNvPr>
          <p:cNvSpPr txBox="1">
            <a:spLocks/>
          </p:cNvSpPr>
          <p:nvPr/>
        </p:nvSpPr>
        <p:spPr bwMode="auto">
          <a:xfrm>
            <a:off x="284480" y="3200401"/>
            <a:ext cx="1144016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dirty="0"/>
              <a:t>The probability that the first success will occur in “n”  trials is given by the formula: </a:t>
            </a:r>
          </a:p>
        </p:txBody>
      </p:sp>
      <p:graphicFrame>
        <p:nvGraphicFramePr>
          <p:cNvPr id="1028" name="Object 4">
            <a:extLst>
              <a:ext uri="{FF2B5EF4-FFF2-40B4-BE49-F238E27FC236}">
                <a16:creationId xmlns:a16="http://schemas.microsoft.com/office/drawing/2014/main" id="{35ACB825-CF53-4BE0-B3CF-E43F7E2FEC9B}"/>
              </a:ext>
            </a:extLst>
          </p:cNvPr>
          <p:cNvGraphicFramePr>
            <a:graphicFrameLocks noChangeAspect="1"/>
          </p:cNvGraphicFramePr>
          <p:nvPr/>
        </p:nvGraphicFramePr>
        <p:xfrm>
          <a:off x="3576638" y="3971925"/>
          <a:ext cx="4552950" cy="609600"/>
        </p:xfrm>
        <a:graphic>
          <a:graphicData uri="http://schemas.openxmlformats.org/presentationml/2006/ole">
            <mc:AlternateContent xmlns:mc="http://schemas.openxmlformats.org/markup-compatibility/2006">
              <mc:Choice xmlns:v="urn:schemas-microsoft-com:vml" Requires="v">
                <p:oleObj name="Equation" r:id="rId8" imgW="2184400" imgH="292100" progId="Equation.DSMT4">
                  <p:embed/>
                </p:oleObj>
              </mc:Choice>
              <mc:Fallback>
                <p:oleObj name="Equation" r:id="rId8" imgW="2184400" imgH="292100" progId="Equation.DSMT4">
                  <p:embed/>
                  <p:pic>
                    <p:nvPicPr>
                      <p:cNvPr id="1028" name="Object 4">
                        <a:extLst>
                          <a:ext uri="{FF2B5EF4-FFF2-40B4-BE49-F238E27FC236}">
                            <a16:creationId xmlns:a16="http://schemas.microsoft.com/office/drawing/2014/main" id="{35ACB825-CF53-4BE0-B3CF-E43F7E2FEC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6638" y="3971925"/>
                        <a:ext cx="45529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3" name="Content Placeholder 2">
            <a:extLst>
              <a:ext uri="{FF2B5EF4-FFF2-40B4-BE49-F238E27FC236}">
                <a16:creationId xmlns:a16="http://schemas.microsoft.com/office/drawing/2014/main" id="{1DA2EA58-2998-4AE6-A53A-70B05A8A46DE}"/>
              </a:ext>
            </a:extLst>
          </p:cNvPr>
          <p:cNvSpPr txBox="1">
            <a:spLocks/>
          </p:cNvSpPr>
          <p:nvPr/>
        </p:nvSpPr>
        <p:spPr bwMode="auto">
          <a:xfrm>
            <a:off x="457200" y="5289551"/>
            <a:ext cx="106172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dirty="0"/>
              <a:t>The probability that the first success will require more than “n”  trials is given by the formula: </a:t>
            </a:r>
          </a:p>
        </p:txBody>
      </p:sp>
      <p:graphicFrame>
        <p:nvGraphicFramePr>
          <p:cNvPr id="1029" name="Object 5">
            <a:extLst>
              <a:ext uri="{FF2B5EF4-FFF2-40B4-BE49-F238E27FC236}">
                <a16:creationId xmlns:a16="http://schemas.microsoft.com/office/drawing/2014/main" id="{2A977CE9-C410-46FA-B7E5-B8E1813B561D}"/>
              </a:ext>
            </a:extLst>
          </p:cNvPr>
          <p:cNvGraphicFramePr>
            <a:graphicFrameLocks noChangeAspect="1"/>
          </p:cNvGraphicFramePr>
          <p:nvPr/>
        </p:nvGraphicFramePr>
        <p:xfrm>
          <a:off x="4367214" y="6143625"/>
          <a:ext cx="2847975" cy="514350"/>
        </p:xfrm>
        <a:graphic>
          <a:graphicData uri="http://schemas.openxmlformats.org/presentationml/2006/ole">
            <mc:AlternateContent xmlns:mc="http://schemas.openxmlformats.org/markup-compatibility/2006">
              <mc:Choice xmlns:v="urn:schemas-microsoft-com:vml" Requires="v">
                <p:oleObj name="Equation" r:id="rId10" imgW="1549400" imgH="279400" progId="Equation.DSMT4">
                  <p:embed/>
                </p:oleObj>
              </mc:Choice>
              <mc:Fallback>
                <p:oleObj name="Equation" r:id="rId10" imgW="1549400" imgH="279400" progId="Equation.DSMT4">
                  <p:embed/>
                  <p:pic>
                    <p:nvPicPr>
                      <p:cNvPr id="1029" name="Object 5">
                        <a:extLst>
                          <a:ext uri="{FF2B5EF4-FFF2-40B4-BE49-F238E27FC236}">
                            <a16:creationId xmlns:a16="http://schemas.microsoft.com/office/drawing/2014/main" id="{2A977CE9-C410-46FA-B7E5-B8E1813B56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7214" y="6143625"/>
                        <a:ext cx="28479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ight Brace 9">
            <a:extLst>
              <a:ext uri="{FF2B5EF4-FFF2-40B4-BE49-F238E27FC236}">
                <a16:creationId xmlns:a16="http://schemas.microsoft.com/office/drawing/2014/main" id="{28F1E4D9-A5EE-4E00-A464-C6C086F23DBD}"/>
              </a:ext>
            </a:extLst>
          </p:cNvPr>
          <p:cNvSpPr/>
          <p:nvPr/>
        </p:nvSpPr>
        <p:spPr>
          <a:xfrm rot="5400000">
            <a:off x="5583238" y="3917950"/>
            <a:ext cx="284162" cy="1182688"/>
          </a:xfrm>
          <a:prstGeom prst="rightBrace">
            <a:avLst>
              <a:gd name="adj1" fmla="val 50757"/>
              <a:gd name="adj2" fmla="val 50000"/>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dirty="0"/>
          </a:p>
        </p:txBody>
      </p:sp>
      <p:sp>
        <p:nvSpPr>
          <p:cNvPr id="11" name="TextBox 10">
            <a:extLst>
              <a:ext uri="{FF2B5EF4-FFF2-40B4-BE49-F238E27FC236}">
                <a16:creationId xmlns:a16="http://schemas.microsoft.com/office/drawing/2014/main" id="{FD689D29-708C-40AA-B54F-F73645FE3778}"/>
              </a:ext>
            </a:extLst>
          </p:cNvPr>
          <p:cNvSpPr txBox="1">
            <a:spLocks noChangeArrowheads="1"/>
          </p:cNvSpPr>
          <p:nvPr/>
        </p:nvSpPr>
        <p:spPr bwMode="auto">
          <a:xfrm>
            <a:off x="4676776" y="4713288"/>
            <a:ext cx="18526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The probability </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of </a:t>
            </a:r>
            <a:r>
              <a:rPr lang="en-CA" altLang="en-US" sz="1800" i="1">
                <a:solidFill>
                  <a:srgbClr val="FF0000"/>
                </a:solidFill>
                <a:latin typeface="Arial" panose="020B0604020202020204" pitchFamily="34" charset="0"/>
              </a:rPr>
              <a:t>(n –1) </a:t>
            </a:r>
            <a:r>
              <a:rPr lang="en-CA" altLang="en-US" sz="1800">
                <a:solidFill>
                  <a:srgbClr val="FF0000"/>
                </a:solidFill>
                <a:latin typeface="Arial" panose="020B0604020202020204" pitchFamily="34" charset="0"/>
              </a:rPr>
              <a:t>failures</a:t>
            </a:r>
          </a:p>
        </p:txBody>
      </p:sp>
      <p:sp>
        <p:nvSpPr>
          <p:cNvPr id="12" name="TextBox 11">
            <a:extLst>
              <a:ext uri="{FF2B5EF4-FFF2-40B4-BE49-F238E27FC236}">
                <a16:creationId xmlns:a16="http://schemas.microsoft.com/office/drawing/2014/main" id="{76562FEF-5B42-416E-ACED-641384A447C4}"/>
              </a:ext>
            </a:extLst>
          </p:cNvPr>
          <p:cNvSpPr txBox="1">
            <a:spLocks noChangeArrowheads="1"/>
          </p:cNvSpPr>
          <p:nvPr/>
        </p:nvSpPr>
        <p:spPr bwMode="auto">
          <a:xfrm>
            <a:off x="6657975" y="4676776"/>
            <a:ext cx="2019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0070C0"/>
                </a:solidFill>
                <a:latin typeface="Arial" panose="020B0604020202020204" pitchFamily="34" charset="0"/>
              </a:rPr>
              <a:t>The probability of </a:t>
            </a:r>
            <a:br>
              <a:rPr lang="en-CA" altLang="en-US" sz="1800">
                <a:solidFill>
                  <a:srgbClr val="0070C0"/>
                </a:solidFill>
                <a:latin typeface="Arial" panose="020B0604020202020204" pitchFamily="34" charset="0"/>
              </a:rPr>
            </a:br>
            <a:r>
              <a:rPr lang="en-CA" altLang="en-US" sz="1800">
                <a:solidFill>
                  <a:srgbClr val="0070C0"/>
                </a:solidFill>
                <a:latin typeface="Arial" panose="020B0604020202020204" pitchFamily="34" charset="0"/>
              </a:rPr>
              <a:t>your first success</a:t>
            </a:r>
          </a:p>
        </p:txBody>
      </p:sp>
      <p:sp>
        <p:nvSpPr>
          <p:cNvPr id="13" name="Right Brace 12">
            <a:extLst>
              <a:ext uri="{FF2B5EF4-FFF2-40B4-BE49-F238E27FC236}">
                <a16:creationId xmlns:a16="http://schemas.microsoft.com/office/drawing/2014/main" id="{C9801613-35B1-4F70-94FB-C6AC14A2AAAC}"/>
              </a:ext>
            </a:extLst>
          </p:cNvPr>
          <p:cNvSpPr/>
          <p:nvPr/>
        </p:nvSpPr>
        <p:spPr>
          <a:xfrm rot="5400000">
            <a:off x="6506370" y="4345782"/>
            <a:ext cx="261937" cy="400050"/>
          </a:xfrm>
          <a:prstGeom prst="rightBrace">
            <a:avLst>
              <a:gd name="adj1" fmla="val 50757"/>
              <a:gd name="adj2" fmla="val 50000"/>
            </a:avLst>
          </a:prstGeom>
          <a:noFill/>
          <a:ln w="254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dirty="0">
              <a:solidFill>
                <a:srgbClr val="0070C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linds(horizontal)">
                                      <p:cBhvr>
                                        <p:cTn id="7" dur="500"/>
                                        <p:tgtEl>
                                          <p:spTgt spid="10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blinds(horizontal)">
                                      <p:cBhvr>
                                        <p:cTn id="22" dur="500"/>
                                        <p:tgtEl>
                                          <p:spTgt spid="10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linds(horizontal)">
                                      <p:cBhvr>
                                        <p:cTn id="27" dur="500"/>
                                        <p:tgtEl>
                                          <p:spTgt spid="10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33"/>
                                        </p:tgtEl>
                                        <p:attrNameLst>
                                          <p:attrName>style.visibility</p:attrName>
                                        </p:attrNameLst>
                                      </p:cBhvr>
                                      <p:to>
                                        <p:strVal val="visible"/>
                                      </p:to>
                                    </p:set>
                                    <p:animEffect transition="in" filter="blinds(horizontal)">
                                      <p:cBhvr>
                                        <p:cTn id="48" dur="500"/>
                                        <p:tgtEl>
                                          <p:spTgt spid="103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029"/>
                                        </p:tgtEl>
                                        <p:attrNameLst>
                                          <p:attrName>style.visibility</p:attrName>
                                        </p:attrNameLst>
                                      </p:cBhvr>
                                      <p:to>
                                        <p:strVal val="visible"/>
                                      </p:to>
                                    </p:set>
                                    <p:animEffect transition="in" filter="blinds(horizontal)">
                                      <p:cBhvr>
                                        <p:cTn id="5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P spid="1032" grpId="0"/>
      <p:bldP spid="1033" grpId="0"/>
      <p:bldP spid="10" grpId="0" animBg="1"/>
      <p:bldP spid="11" grpId="0"/>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8C5F-87E9-4E08-91F2-337D0F072101}"/>
              </a:ext>
            </a:extLst>
          </p:cNvPr>
          <p:cNvSpPr>
            <a:spLocks noGrp="1"/>
          </p:cNvSpPr>
          <p:nvPr>
            <p:ph type="title"/>
          </p:nvPr>
        </p:nvSpPr>
        <p:spPr>
          <a:xfrm>
            <a:off x="1981201" y="274638"/>
            <a:ext cx="8424863" cy="520700"/>
          </a:xfrm>
        </p:spPr>
        <p:txBody>
          <a:bodyPr/>
          <a:lstStyle/>
          <a:p>
            <a:pPr>
              <a:defRPr/>
            </a:pPr>
            <a:r>
              <a:rPr lang="en-US" sz="2400" dirty="0"/>
              <a:t>Proof for the mean of a Geometric Distribution:</a:t>
            </a:r>
          </a:p>
        </p:txBody>
      </p:sp>
      <p:graphicFrame>
        <p:nvGraphicFramePr>
          <p:cNvPr id="4" name="Object 3">
            <a:extLst>
              <a:ext uri="{FF2B5EF4-FFF2-40B4-BE49-F238E27FC236}">
                <a16:creationId xmlns:a16="http://schemas.microsoft.com/office/drawing/2014/main" id="{FC36C08E-8C87-4C48-BDB3-0190A45CAD55}"/>
              </a:ext>
            </a:extLst>
          </p:cNvPr>
          <p:cNvGraphicFramePr>
            <a:graphicFrameLocks noChangeAspect="1"/>
          </p:cNvGraphicFramePr>
          <p:nvPr/>
        </p:nvGraphicFramePr>
        <p:xfrm>
          <a:off x="1873250" y="904876"/>
          <a:ext cx="8218488" cy="487363"/>
        </p:xfrm>
        <a:graphic>
          <a:graphicData uri="http://schemas.openxmlformats.org/presentationml/2006/ole">
            <mc:AlternateContent xmlns:mc="http://schemas.openxmlformats.org/markup-compatibility/2006">
              <mc:Choice xmlns:v="urn:schemas-microsoft-com:vml" Requires="v">
                <p:oleObj name="Equation" r:id="rId4" imgW="4279680" imgH="253800" progId="Equation.DSMT4">
                  <p:embed/>
                </p:oleObj>
              </mc:Choice>
              <mc:Fallback>
                <p:oleObj name="Equation" r:id="rId4" imgW="4279680" imgH="253800" progId="Equation.DSMT4">
                  <p:embed/>
                  <p:pic>
                    <p:nvPicPr>
                      <p:cNvPr id="4" name="Object 3">
                        <a:extLst>
                          <a:ext uri="{FF2B5EF4-FFF2-40B4-BE49-F238E27FC236}">
                            <a16:creationId xmlns:a16="http://schemas.microsoft.com/office/drawing/2014/main" id="{FC36C08E-8C87-4C48-BDB3-0190A45CAD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0" y="904876"/>
                        <a:ext cx="82184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7ADFE125-491E-4B75-BAF7-BFFFA19A5277}"/>
              </a:ext>
            </a:extLst>
          </p:cNvPr>
          <p:cNvGraphicFramePr>
            <a:graphicFrameLocks noChangeAspect="1"/>
          </p:cNvGraphicFramePr>
          <p:nvPr/>
        </p:nvGraphicFramePr>
        <p:xfrm>
          <a:off x="1865313" y="1392239"/>
          <a:ext cx="7512050" cy="536575"/>
        </p:xfrm>
        <a:graphic>
          <a:graphicData uri="http://schemas.openxmlformats.org/presentationml/2006/ole">
            <mc:AlternateContent xmlns:mc="http://schemas.openxmlformats.org/markup-compatibility/2006">
              <mc:Choice xmlns:v="urn:schemas-microsoft-com:vml" Requires="v">
                <p:oleObj name="Equation" r:id="rId6" imgW="3911400" imgH="279360" progId="Equation.DSMT4">
                  <p:embed/>
                </p:oleObj>
              </mc:Choice>
              <mc:Fallback>
                <p:oleObj name="Equation" r:id="rId6" imgW="3911400" imgH="279360" progId="Equation.DSMT4">
                  <p:embed/>
                  <p:pic>
                    <p:nvPicPr>
                      <p:cNvPr id="5" name="Object 4">
                        <a:extLst>
                          <a:ext uri="{FF2B5EF4-FFF2-40B4-BE49-F238E27FC236}">
                            <a16:creationId xmlns:a16="http://schemas.microsoft.com/office/drawing/2014/main" id="{7ADFE125-491E-4B75-BAF7-BFFFA19A52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5313" y="1392239"/>
                        <a:ext cx="75120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C1600B70-1FC1-487F-8F64-662F872A0659}"/>
              </a:ext>
            </a:extLst>
          </p:cNvPr>
          <p:cNvGraphicFramePr>
            <a:graphicFrameLocks noChangeAspect="1"/>
          </p:cNvGraphicFramePr>
          <p:nvPr/>
        </p:nvGraphicFramePr>
        <p:xfrm>
          <a:off x="2011363" y="2073276"/>
          <a:ext cx="8362950" cy="474663"/>
        </p:xfrm>
        <a:graphic>
          <a:graphicData uri="http://schemas.openxmlformats.org/presentationml/2006/ole">
            <mc:AlternateContent xmlns:mc="http://schemas.openxmlformats.org/markup-compatibility/2006">
              <mc:Choice xmlns:v="urn:schemas-microsoft-com:vml" Requires="v">
                <p:oleObj name="Equation" r:id="rId8" imgW="4914720" imgH="279360" progId="Equation.DSMT4">
                  <p:embed/>
                </p:oleObj>
              </mc:Choice>
              <mc:Fallback>
                <p:oleObj name="Equation" r:id="rId8" imgW="4914720" imgH="279360" progId="Equation.DSMT4">
                  <p:embed/>
                  <p:pic>
                    <p:nvPicPr>
                      <p:cNvPr id="6" name="Object 5">
                        <a:extLst>
                          <a:ext uri="{FF2B5EF4-FFF2-40B4-BE49-F238E27FC236}">
                            <a16:creationId xmlns:a16="http://schemas.microsoft.com/office/drawing/2014/main" id="{C1600B70-1FC1-487F-8F64-662F872A06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1363" y="2073276"/>
                        <a:ext cx="8362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D492F0F6-5592-4F4B-9297-47F17A3537D3}"/>
              </a:ext>
            </a:extLst>
          </p:cNvPr>
          <p:cNvSpPr txBox="1"/>
          <p:nvPr/>
        </p:nvSpPr>
        <p:spPr>
          <a:xfrm>
            <a:off x="2409825" y="2506663"/>
            <a:ext cx="4897438" cy="400050"/>
          </a:xfrm>
          <a:prstGeom prst="rect">
            <a:avLst/>
          </a:prstGeom>
          <a:solidFill>
            <a:schemeClr val="bg1"/>
          </a:solidFill>
        </p:spPr>
        <p:txBody>
          <a:bodyPr>
            <a:spAutoFit/>
          </a:bodyPr>
          <a:lstStyle/>
          <a:p>
            <a:pPr eaLnBrk="1" hangingPunct="1">
              <a:defRPr/>
            </a:pPr>
            <a:r>
              <a:rPr lang="en-CA" sz="2000" dirty="0">
                <a:solidFill>
                  <a:srgbClr val="FF0000"/>
                </a:solidFill>
                <a:latin typeface="+mj-lt"/>
                <a:cs typeface="Arial" charset="0"/>
              </a:rPr>
              <a:t>Multiply both sides by (1-p)</a:t>
            </a:r>
          </a:p>
        </p:txBody>
      </p:sp>
      <p:graphicFrame>
        <p:nvGraphicFramePr>
          <p:cNvPr id="8" name="Object 7">
            <a:extLst>
              <a:ext uri="{FF2B5EF4-FFF2-40B4-BE49-F238E27FC236}">
                <a16:creationId xmlns:a16="http://schemas.microsoft.com/office/drawing/2014/main" id="{D2482F30-C4B8-48D2-AB66-CBF8569D2A8C}"/>
              </a:ext>
            </a:extLst>
          </p:cNvPr>
          <p:cNvGraphicFramePr>
            <a:graphicFrameLocks noChangeAspect="1"/>
          </p:cNvGraphicFramePr>
          <p:nvPr/>
        </p:nvGraphicFramePr>
        <p:xfrm>
          <a:off x="1670050" y="2981325"/>
          <a:ext cx="8104188" cy="476250"/>
        </p:xfrm>
        <a:graphic>
          <a:graphicData uri="http://schemas.openxmlformats.org/presentationml/2006/ole">
            <mc:AlternateContent xmlns:mc="http://schemas.openxmlformats.org/markup-compatibility/2006">
              <mc:Choice xmlns:v="urn:schemas-microsoft-com:vml" Requires="v">
                <p:oleObj name="Equation" r:id="rId10" imgW="4762440" imgH="279360" progId="Equation.DSMT4">
                  <p:embed/>
                </p:oleObj>
              </mc:Choice>
              <mc:Fallback>
                <p:oleObj name="Equation" r:id="rId10" imgW="4762440" imgH="279360" progId="Equation.DSMT4">
                  <p:embed/>
                  <p:pic>
                    <p:nvPicPr>
                      <p:cNvPr id="8" name="Object 7">
                        <a:extLst>
                          <a:ext uri="{FF2B5EF4-FFF2-40B4-BE49-F238E27FC236}">
                            <a16:creationId xmlns:a16="http://schemas.microsoft.com/office/drawing/2014/main" id="{D2482F30-C4B8-48D2-AB66-CBF8569D2A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0050" y="2981325"/>
                        <a:ext cx="81041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E6F76EAF-101E-40EB-9606-1B34FB2EF5F5}"/>
              </a:ext>
            </a:extLst>
          </p:cNvPr>
          <p:cNvSpPr txBox="1"/>
          <p:nvPr/>
        </p:nvSpPr>
        <p:spPr>
          <a:xfrm>
            <a:off x="1981200" y="3473450"/>
            <a:ext cx="4897438" cy="400050"/>
          </a:xfrm>
          <a:prstGeom prst="rect">
            <a:avLst/>
          </a:prstGeom>
          <a:solidFill>
            <a:schemeClr val="bg1"/>
          </a:solidFill>
        </p:spPr>
        <p:txBody>
          <a:bodyPr>
            <a:spAutoFit/>
          </a:bodyPr>
          <a:lstStyle/>
          <a:p>
            <a:pPr eaLnBrk="1" hangingPunct="1">
              <a:defRPr/>
            </a:pPr>
            <a:r>
              <a:rPr lang="en-CA" sz="2000" dirty="0">
                <a:solidFill>
                  <a:srgbClr val="FF0000"/>
                </a:solidFill>
                <a:latin typeface="+mj-lt"/>
                <a:cs typeface="Arial" charset="0"/>
              </a:rPr>
              <a:t>Subtract the two equations!!!</a:t>
            </a:r>
          </a:p>
        </p:txBody>
      </p:sp>
      <p:graphicFrame>
        <p:nvGraphicFramePr>
          <p:cNvPr id="10" name="Object 9">
            <a:extLst>
              <a:ext uri="{FF2B5EF4-FFF2-40B4-BE49-F238E27FC236}">
                <a16:creationId xmlns:a16="http://schemas.microsoft.com/office/drawing/2014/main" id="{5474B979-3A27-482E-9CD1-8AA0A7EEBC60}"/>
              </a:ext>
            </a:extLst>
          </p:cNvPr>
          <p:cNvGraphicFramePr>
            <a:graphicFrameLocks noChangeAspect="1"/>
          </p:cNvGraphicFramePr>
          <p:nvPr/>
        </p:nvGraphicFramePr>
        <p:xfrm>
          <a:off x="1695451" y="3959225"/>
          <a:ext cx="2354263" cy="431800"/>
        </p:xfrm>
        <a:graphic>
          <a:graphicData uri="http://schemas.openxmlformats.org/presentationml/2006/ole">
            <mc:AlternateContent xmlns:mc="http://schemas.openxmlformats.org/markup-compatibility/2006">
              <mc:Choice xmlns:v="urn:schemas-microsoft-com:vml" Requires="v">
                <p:oleObj name="Equation" r:id="rId12" imgW="1384200" imgH="253800" progId="Equation.DSMT4">
                  <p:embed/>
                </p:oleObj>
              </mc:Choice>
              <mc:Fallback>
                <p:oleObj name="Equation" r:id="rId12" imgW="1384200" imgH="253800" progId="Equation.DSMT4">
                  <p:embed/>
                  <p:pic>
                    <p:nvPicPr>
                      <p:cNvPr id="10" name="Object 9">
                        <a:extLst>
                          <a:ext uri="{FF2B5EF4-FFF2-40B4-BE49-F238E27FC236}">
                            <a16:creationId xmlns:a16="http://schemas.microsoft.com/office/drawing/2014/main" id="{5474B979-3A27-482E-9CD1-8AA0A7EEBC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5451" y="3959225"/>
                        <a:ext cx="235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DEC11EEB-234C-4730-837D-2F8709D700E9}"/>
              </a:ext>
            </a:extLst>
          </p:cNvPr>
          <p:cNvGraphicFramePr>
            <a:graphicFrameLocks noChangeAspect="1"/>
          </p:cNvGraphicFramePr>
          <p:nvPr/>
        </p:nvGraphicFramePr>
        <p:xfrm>
          <a:off x="4186239" y="3944939"/>
          <a:ext cx="5191125" cy="390525"/>
        </p:xfrm>
        <a:graphic>
          <a:graphicData uri="http://schemas.openxmlformats.org/presentationml/2006/ole">
            <mc:AlternateContent xmlns:mc="http://schemas.openxmlformats.org/markup-compatibility/2006">
              <mc:Choice xmlns:v="urn:schemas-microsoft-com:vml" Requires="v">
                <p:oleObj name="Equation" r:id="rId14" imgW="3708360" imgH="279360" progId="Equation.DSMT4">
                  <p:embed/>
                </p:oleObj>
              </mc:Choice>
              <mc:Fallback>
                <p:oleObj name="Equation" r:id="rId14" imgW="3708360" imgH="279360" progId="Equation.DSMT4">
                  <p:embed/>
                  <p:pic>
                    <p:nvPicPr>
                      <p:cNvPr id="11" name="Object 10">
                        <a:extLst>
                          <a:ext uri="{FF2B5EF4-FFF2-40B4-BE49-F238E27FC236}">
                            <a16:creationId xmlns:a16="http://schemas.microsoft.com/office/drawing/2014/main" id="{DEC11EEB-234C-4730-837D-2F8709D700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86239" y="3944939"/>
                        <a:ext cx="51911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BE48DBAC-5842-4C45-9BB8-53C3D6C4AD41}"/>
              </a:ext>
            </a:extLst>
          </p:cNvPr>
          <p:cNvGraphicFramePr>
            <a:graphicFrameLocks noChangeAspect="1"/>
          </p:cNvGraphicFramePr>
          <p:nvPr/>
        </p:nvGraphicFramePr>
        <p:xfrm>
          <a:off x="4362451" y="4310063"/>
          <a:ext cx="6194425" cy="468312"/>
        </p:xfrm>
        <a:graphic>
          <a:graphicData uri="http://schemas.openxmlformats.org/presentationml/2006/ole">
            <mc:AlternateContent xmlns:mc="http://schemas.openxmlformats.org/markup-compatibility/2006">
              <mc:Choice xmlns:v="urn:schemas-microsoft-com:vml" Requires="v">
                <p:oleObj name="Equation" r:id="rId16" imgW="4356000" imgH="330120" progId="Equation.DSMT4">
                  <p:embed/>
                </p:oleObj>
              </mc:Choice>
              <mc:Fallback>
                <p:oleObj name="Equation" r:id="rId16" imgW="4356000" imgH="330120" progId="Equation.DSMT4">
                  <p:embed/>
                  <p:pic>
                    <p:nvPicPr>
                      <p:cNvPr id="12" name="Object 11">
                        <a:extLst>
                          <a:ext uri="{FF2B5EF4-FFF2-40B4-BE49-F238E27FC236}">
                            <a16:creationId xmlns:a16="http://schemas.microsoft.com/office/drawing/2014/main" id="{BE48DBAC-5842-4C45-9BB8-53C3D6C4AD4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1" y="4310063"/>
                        <a:ext cx="61944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9BF8A48D-AE7B-4562-81E1-ED7FD96861FE}"/>
              </a:ext>
            </a:extLst>
          </p:cNvPr>
          <p:cNvGraphicFramePr>
            <a:graphicFrameLocks noChangeAspect="1"/>
          </p:cNvGraphicFramePr>
          <p:nvPr/>
        </p:nvGraphicFramePr>
        <p:xfrm>
          <a:off x="1636713" y="4676775"/>
          <a:ext cx="2570162" cy="431800"/>
        </p:xfrm>
        <a:graphic>
          <a:graphicData uri="http://schemas.openxmlformats.org/presentationml/2006/ole">
            <mc:AlternateContent xmlns:mc="http://schemas.openxmlformats.org/markup-compatibility/2006">
              <mc:Choice xmlns:v="urn:schemas-microsoft-com:vml" Requires="v">
                <p:oleObj name="Equation" r:id="rId18" imgW="1511280" imgH="253800" progId="Equation.DSMT4">
                  <p:embed/>
                </p:oleObj>
              </mc:Choice>
              <mc:Fallback>
                <p:oleObj name="Equation" r:id="rId18" imgW="1511280" imgH="253800" progId="Equation.DSMT4">
                  <p:embed/>
                  <p:pic>
                    <p:nvPicPr>
                      <p:cNvPr id="13" name="Object 12">
                        <a:extLst>
                          <a:ext uri="{FF2B5EF4-FFF2-40B4-BE49-F238E27FC236}">
                            <a16:creationId xmlns:a16="http://schemas.microsoft.com/office/drawing/2014/main" id="{9BF8A48D-AE7B-4562-81E1-ED7FD96861F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36713" y="4676775"/>
                        <a:ext cx="2570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a:extLst>
              <a:ext uri="{FF2B5EF4-FFF2-40B4-BE49-F238E27FC236}">
                <a16:creationId xmlns:a16="http://schemas.microsoft.com/office/drawing/2014/main" id="{AC226C9C-96DC-4CBE-9D7F-75A0E89A3809}"/>
              </a:ext>
            </a:extLst>
          </p:cNvPr>
          <p:cNvCxnSpPr>
            <a:cxnSpLocks/>
          </p:cNvCxnSpPr>
          <p:nvPr/>
        </p:nvCxnSpPr>
        <p:spPr>
          <a:xfrm flipV="1">
            <a:off x="1790700" y="4733926"/>
            <a:ext cx="381000" cy="301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A2FDE7-8913-40E7-96EA-F233F3E5A9BD}"/>
              </a:ext>
            </a:extLst>
          </p:cNvPr>
          <p:cNvCxnSpPr>
            <a:cxnSpLocks/>
          </p:cNvCxnSpPr>
          <p:nvPr/>
        </p:nvCxnSpPr>
        <p:spPr>
          <a:xfrm flipV="1">
            <a:off x="2586038" y="4733926"/>
            <a:ext cx="381000" cy="301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a:extLst>
              <a:ext uri="{FF2B5EF4-FFF2-40B4-BE49-F238E27FC236}">
                <a16:creationId xmlns:a16="http://schemas.microsoft.com/office/drawing/2014/main" id="{015577CA-2D6C-4623-8889-440234AA39C0}"/>
              </a:ext>
            </a:extLst>
          </p:cNvPr>
          <p:cNvGraphicFramePr>
            <a:graphicFrameLocks noChangeAspect="1"/>
          </p:cNvGraphicFramePr>
          <p:nvPr/>
        </p:nvGraphicFramePr>
        <p:xfrm>
          <a:off x="2305050" y="4781550"/>
          <a:ext cx="1231900" cy="431800"/>
        </p:xfrm>
        <a:graphic>
          <a:graphicData uri="http://schemas.openxmlformats.org/presentationml/2006/ole">
            <mc:AlternateContent xmlns:mc="http://schemas.openxmlformats.org/markup-compatibility/2006">
              <mc:Choice xmlns:v="urn:schemas-microsoft-com:vml" Requires="v">
                <p:oleObj name="Equation" r:id="rId20" imgW="723600" imgH="253800" progId="Equation.DSMT4">
                  <p:embed/>
                </p:oleObj>
              </mc:Choice>
              <mc:Fallback>
                <p:oleObj name="Equation" r:id="rId20" imgW="723600" imgH="253800" progId="Equation.DSMT4">
                  <p:embed/>
                  <p:pic>
                    <p:nvPicPr>
                      <p:cNvPr id="18" name="Object 17">
                        <a:extLst>
                          <a:ext uri="{FF2B5EF4-FFF2-40B4-BE49-F238E27FC236}">
                            <a16:creationId xmlns:a16="http://schemas.microsoft.com/office/drawing/2014/main" id="{015577CA-2D6C-4623-8889-440234AA39C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5050" y="4781550"/>
                        <a:ext cx="1231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Connector 19">
            <a:extLst>
              <a:ext uri="{FF2B5EF4-FFF2-40B4-BE49-F238E27FC236}">
                <a16:creationId xmlns:a16="http://schemas.microsoft.com/office/drawing/2014/main" id="{1DBBB113-2532-4DBA-B64C-BECEF02CCB4F}"/>
              </a:ext>
            </a:extLst>
          </p:cNvPr>
          <p:cNvCxnSpPr/>
          <p:nvPr/>
        </p:nvCxnSpPr>
        <p:spPr>
          <a:xfrm>
            <a:off x="4206876" y="4733925"/>
            <a:ext cx="634841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646CE2-506B-4F5E-9C31-FF8203A02D11}"/>
              </a:ext>
            </a:extLst>
          </p:cNvPr>
          <p:cNvCxnSpPr>
            <a:cxnSpLocks/>
          </p:cNvCxnSpPr>
          <p:nvPr/>
        </p:nvCxnSpPr>
        <p:spPr>
          <a:xfrm flipV="1">
            <a:off x="4667250" y="4124325"/>
            <a:ext cx="768350" cy="122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8E88E79-4541-49BD-9652-EB6CFBE46851}"/>
              </a:ext>
            </a:extLst>
          </p:cNvPr>
          <p:cNvCxnSpPr>
            <a:cxnSpLocks/>
          </p:cNvCxnSpPr>
          <p:nvPr/>
        </p:nvCxnSpPr>
        <p:spPr>
          <a:xfrm flipV="1">
            <a:off x="4670426" y="4425950"/>
            <a:ext cx="765175" cy="196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Object 24">
            <a:extLst>
              <a:ext uri="{FF2B5EF4-FFF2-40B4-BE49-F238E27FC236}">
                <a16:creationId xmlns:a16="http://schemas.microsoft.com/office/drawing/2014/main" id="{46CA7910-61EE-45AE-984F-8C75D759CF11}"/>
              </a:ext>
            </a:extLst>
          </p:cNvPr>
          <p:cNvGraphicFramePr>
            <a:graphicFrameLocks noChangeAspect="1"/>
          </p:cNvGraphicFramePr>
          <p:nvPr/>
        </p:nvGraphicFramePr>
        <p:xfrm>
          <a:off x="4186239" y="4841875"/>
          <a:ext cx="1316037" cy="355600"/>
        </p:xfrm>
        <a:graphic>
          <a:graphicData uri="http://schemas.openxmlformats.org/presentationml/2006/ole">
            <mc:AlternateContent xmlns:mc="http://schemas.openxmlformats.org/markup-compatibility/2006">
              <mc:Choice xmlns:v="urn:schemas-microsoft-com:vml" Requires="v">
                <p:oleObj name="Equation" r:id="rId22" imgW="939600" imgH="253800" progId="Equation.DSMT4">
                  <p:embed/>
                </p:oleObj>
              </mc:Choice>
              <mc:Fallback>
                <p:oleObj name="Equation" r:id="rId22" imgW="939600" imgH="253800" progId="Equation.DSMT4">
                  <p:embed/>
                  <p:pic>
                    <p:nvPicPr>
                      <p:cNvPr id="25" name="Object 24">
                        <a:extLst>
                          <a:ext uri="{FF2B5EF4-FFF2-40B4-BE49-F238E27FC236}">
                            <a16:creationId xmlns:a16="http://schemas.microsoft.com/office/drawing/2014/main" id="{46CA7910-61EE-45AE-984F-8C75D759CF1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86239" y="4841875"/>
                        <a:ext cx="13160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Connector 25">
            <a:extLst>
              <a:ext uri="{FF2B5EF4-FFF2-40B4-BE49-F238E27FC236}">
                <a16:creationId xmlns:a16="http://schemas.microsoft.com/office/drawing/2014/main" id="{C4063B57-99BC-4656-9B85-18704B695485}"/>
              </a:ext>
            </a:extLst>
          </p:cNvPr>
          <p:cNvCxnSpPr>
            <a:cxnSpLocks/>
          </p:cNvCxnSpPr>
          <p:nvPr/>
        </p:nvCxnSpPr>
        <p:spPr>
          <a:xfrm flipV="1">
            <a:off x="5711825" y="4068764"/>
            <a:ext cx="768350" cy="123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B20D7E7-6EE2-4583-8C6A-5219A103B596}"/>
              </a:ext>
            </a:extLst>
          </p:cNvPr>
          <p:cNvCxnSpPr>
            <a:cxnSpLocks/>
          </p:cNvCxnSpPr>
          <p:nvPr/>
        </p:nvCxnSpPr>
        <p:spPr>
          <a:xfrm flipV="1">
            <a:off x="5715001" y="4370389"/>
            <a:ext cx="765175" cy="1984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8" name="Object 27">
            <a:extLst>
              <a:ext uri="{FF2B5EF4-FFF2-40B4-BE49-F238E27FC236}">
                <a16:creationId xmlns:a16="http://schemas.microsoft.com/office/drawing/2014/main" id="{16988A1B-FBFD-4D52-85BC-26F143CF8E99}"/>
              </a:ext>
            </a:extLst>
          </p:cNvPr>
          <p:cNvGraphicFramePr>
            <a:graphicFrameLocks noChangeAspect="1"/>
          </p:cNvGraphicFramePr>
          <p:nvPr/>
        </p:nvGraphicFramePr>
        <p:xfrm>
          <a:off x="5502275" y="4806951"/>
          <a:ext cx="1066800" cy="390525"/>
        </p:xfrm>
        <a:graphic>
          <a:graphicData uri="http://schemas.openxmlformats.org/presentationml/2006/ole">
            <mc:AlternateContent xmlns:mc="http://schemas.openxmlformats.org/markup-compatibility/2006">
              <mc:Choice xmlns:v="urn:schemas-microsoft-com:vml" Requires="v">
                <p:oleObj name="Equation" r:id="rId24" imgW="761760" imgH="279360" progId="Equation.DSMT4">
                  <p:embed/>
                </p:oleObj>
              </mc:Choice>
              <mc:Fallback>
                <p:oleObj name="Equation" r:id="rId24" imgW="761760" imgH="279360" progId="Equation.DSMT4">
                  <p:embed/>
                  <p:pic>
                    <p:nvPicPr>
                      <p:cNvPr id="28" name="Object 27">
                        <a:extLst>
                          <a:ext uri="{FF2B5EF4-FFF2-40B4-BE49-F238E27FC236}">
                            <a16:creationId xmlns:a16="http://schemas.microsoft.com/office/drawing/2014/main" id="{16988A1B-FBFD-4D52-85BC-26F143CF8E9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2275" y="4806951"/>
                        <a:ext cx="1066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9" name="Straight Connector 28">
            <a:extLst>
              <a:ext uri="{FF2B5EF4-FFF2-40B4-BE49-F238E27FC236}">
                <a16:creationId xmlns:a16="http://schemas.microsoft.com/office/drawing/2014/main" id="{B67BAF01-D282-40E6-A9CF-484F43F99A4A}"/>
              </a:ext>
            </a:extLst>
          </p:cNvPr>
          <p:cNvCxnSpPr>
            <a:cxnSpLocks/>
          </p:cNvCxnSpPr>
          <p:nvPr/>
        </p:nvCxnSpPr>
        <p:spPr>
          <a:xfrm flipV="1">
            <a:off x="6921500" y="4097339"/>
            <a:ext cx="768350" cy="1222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E67CBA-7986-4E09-AF76-ADAC1511D4F8}"/>
              </a:ext>
            </a:extLst>
          </p:cNvPr>
          <p:cNvCxnSpPr>
            <a:cxnSpLocks/>
          </p:cNvCxnSpPr>
          <p:nvPr/>
        </p:nvCxnSpPr>
        <p:spPr>
          <a:xfrm flipV="1">
            <a:off x="6924676" y="4398963"/>
            <a:ext cx="765175" cy="196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1" name="Object 30">
            <a:extLst>
              <a:ext uri="{FF2B5EF4-FFF2-40B4-BE49-F238E27FC236}">
                <a16:creationId xmlns:a16="http://schemas.microsoft.com/office/drawing/2014/main" id="{0119BA16-9E60-4813-8838-74FA8D1A7E74}"/>
              </a:ext>
            </a:extLst>
          </p:cNvPr>
          <p:cNvGraphicFramePr>
            <a:graphicFrameLocks noChangeAspect="1"/>
          </p:cNvGraphicFramePr>
          <p:nvPr/>
        </p:nvGraphicFramePr>
        <p:xfrm>
          <a:off x="6569075" y="4806951"/>
          <a:ext cx="1047750" cy="390525"/>
        </p:xfrm>
        <a:graphic>
          <a:graphicData uri="http://schemas.openxmlformats.org/presentationml/2006/ole">
            <mc:AlternateContent xmlns:mc="http://schemas.openxmlformats.org/markup-compatibility/2006">
              <mc:Choice xmlns:v="urn:schemas-microsoft-com:vml" Requires="v">
                <p:oleObj name="Equation" r:id="rId26" imgW="749160" imgH="279360" progId="Equation.DSMT4">
                  <p:embed/>
                </p:oleObj>
              </mc:Choice>
              <mc:Fallback>
                <p:oleObj name="Equation" r:id="rId26" imgW="749160" imgH="279360" progId="Equation.DSMT4">
                  <p:embed/>
                  <p:pic>
                    <p:nvPicPr>
                      <p:cNvPr id="31" name="Object 30">
                        <a:extLst>
                          <a:ext uri="{FF2B5EF4-FFF2-40B4-BE49-F238E27FC236}">
                            <a16:creationId xmlns:a16="http://schemas.microsoft.com/office/drawing/2014/main" id="{0119BA16-9E60-4813-8838-74FA8D1A7E7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69075" y="4806951"/>
                        <a:ext cx="1047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2" name="Straight Connector 31">
            <a:extLst>
              <a:ext uri="{FF2B5EF4-FFF2-40B4-BE49-F238E27FC236}">
                <a16:creationId xmlns:a16="http://schemas.microsoft.com/office/drawing/2014/main" id="{B93B41B2-6290-451E-9D5E-A8DCFBD42098}"/>
              </a:ext>
            </a:extLst>
          </p:cNvPr>
          <p:cNvCxnSpPr>
            <a:cxnSpLocks/>
          </p:cNvCxnSpPr>
          <p:nvPr/>
        </p:nvCxnSpPr>
        <p:spPr>
          <a:xfrm flipV="1">
            <a:off x="8048625" y="4097339"/>
            <a:ext cx="768350" cy="1222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BC6A89-90D5-4DC0-95EC-6E37BCB0108C}"/>
              </a:ext>
            </a:extLst>
          </p:cNvPr>
          <p:cNvCxnSpPr>
            <a:cxnSpLocks/>
          </p:cNvCxnSpPr>
          <p:nvPr/>
        </p:nvCxnSpPr>
        <p:spPr>
          <a:xfrm flipV="1">
            <a:off x="8051801" y="4398963"/>
            <a:ext cx="765175" cy="196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4" name="Object 33">
            <a:extLst>
              <a:ext uri="{FF2B5EF4-FFF2-40B4-BE49-F238E27FC236}">
                <a16:creationId xmlns:a16="http://schemas.microsoft.com/office/drawing/2014/main" id="{2C6BE067-CE0E-4B56-9FEF-4EAE627AD6C1}"/>
              </a:ext>
            </a:extLst>
          </p:cNvPr>
          <p:cNvGraphicFramePr>
            <a:graphicFrameLocks noChangeAspect="1"/>
          </p:cNvGraphicFramePr>
          <p:nvPr/>
        </p:nvGraphicFramePr>
        <p:xfrm>
          <a:off x="7688263" y="4806951"/>
          <a:ext cx="1065212" cy="390525"/>
        </p:xfrm>
        <a:graphic>
          <a:graphicData uri="http://schemas.openxmlformats.org/presentationml/2006/ole">
            <mc:AlternateContent xmlns:mc="http://schemas.openxmlformats.org/markup-compatibility/2006">
              <mc:Choice xmlns:v="urn:schemas-microsoft-com:vml" Requires="v">
                <p:oleObj name="Equation" r:id="rId28" imgW="761760" imgH="279360" progId="Equation.DSMT4">
                  <p:embed/>
                </p:oleObj>
              </mc:Choice>
              <mc:Fallback>
                <p:oleObj name="Equation" r:id="rId28" imgW="761760" imgH="279360" progId="Equation.DSMT4">
                  <p:embed/>
                  <p:pic>
                    <p:nvPicPr>
                      <p:cNvPr id="34" name="Object 33">
                        <a:extLst>
                          <a:ext uri="{FF2B5EF4-FFF2-40B4-BE49-F238E27FC236}">
                            <a16:creationId xmlns:a16="http://schemas.microsoft.com/office/drawing/2014/main" id="{2C6BE067-CE0E-4B56-9FEF-4EAE627AD6C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88263" y="4806951"/>
                        <a:ext cx="10652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5" name="Straight Connector 34">
            <a:extLst>
              <a:ext uri="{FF2B5EF4-FFF2-40B4-BE49-F238E27FC236}">
                <a16:creationId xmlns:a16="http://schemas.microsoft.com/office/drawing/2014/main" id="{1E4D5456-6097-4A4F-A2BE-D87ED4ECBAF2}"/>
              </a:ext>
            </a:extLst>
          </p:cNvPr>
          <p:cNvCxnSpPr>
            <a:cxnSpLocks/>
          </p:cNvCxnSpPr>
          <p:nvPr/>
        </p:nvCxnSpPr>
        <p:spPr>
          <a:xfrm flipV="1">
            <a:off x="9123363" y="4068764"/>
            <a:ext cx="768350" cy="1222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30B8044-7FC5-47C1-B2C9-BE0F6BC62211}"/>
              </a:ext>
            </a:extLst>
          </p:cNvPr>
          <p:cNvCxnSpPr>
            <a:cxnSpLocks/>
          </p:cNvCxnSpPr>
          <p:nvPr/>
        </p:nvCxnSpPr>
        <p:spPr>
          <a:xfrm flipV="1">
            <a:off x="9126539" y="4370388"/>
            <a:ext cx="765175" cy="196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7" name="Object 36">
            <a:extLst>
              <a:ext uri="{FF2B5EF4-FFF2-40B4-BE49-F238E27FC236}">
                <a16:creationId xmlns:a16="http://schemas.microsoft.com/office/drawing/2014/main" id="{8F9341CF-B87F-47DE-959B-6BFB77CD32DF}"/>
              </a:ext>
            </a:extLst>
          </p:cNvPr>
          <p:cNvGraphicFramePr>
            <a:graphicFrameLocks noChangeAspect="1"/>
          </p:cNvGraphicFramePr>
          <p:nvPr/>
        </p:nvGraphicFramePr>
        <p:xfrm>
          <a:off x="8753476" y="4813301"/>
          <a:ext cx="1331913" cy="390525"/>
        </p:xfrm>
        <a:graphic>
          <a:graphicData uri="http://schemas.openxmlformats.org/presentationml/2006/ole">
            <mc:AlternateContent xmlns:mc="http://schemas.openxmlformats.org/markup-compatibility/2006">
              <mc:Choice xmlns:v="urn:schemas-microsoft-com:vml" Requires="v">
                <p:oleObj name="Equation" r:id="rId30" imgW="952200" imgH="279360" progId="Equation.DSMT4">
                  <p:embed/>
                </p:oleObj>
              </mc:Choice>
              <mc:Fallback>
                <p:oleObj name="Equation" r:id="rId30" imgW="952200" imgH="279360" progId="Equation.DSMT4">
                  <p:embed/>
                  <p:pic>
                    <p:nvPicPr>
                      <p:cNvPr id="37" name="Object 36">
                        <a:extLst>
                          <a:ext uri="{FF2B5EF4-FFF2-40B4-BE49-F238E27FC236}">
                            <a16:creationId xmlns:a16="http://schemas.microsoft.com/office/drawing/2014/main" id="{8F9341CF-B87F-47DE-959B-6BFB77CD32D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753476" y="4813301"/>
                        <a:ext cx="13319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a:extLst>
              <a:ext uri="{FF2B5EF4-FFF2-40B4-BE49-F238E27FC236}">
                <a16:creationId xmlns:a16="http://schemas.microsoft.com/office/drawing/2014/main" id="{C9911701-6D0B-4CD6-A1F2-3F4619757458}"/>
              </a:ext>
            </a:extLst>
          </p:cNvPr>
          <p:cNvSpPr txBox="1"/>
          <p:nvPr/>
        </p:nvSpPr>
        <p:spPr>
          <a:xfrm>
            <a:off x="3324225" y="5194300"/>
            <a:ext cx="4897438" cy="400050"/>
          </a:xfrm>
          <a:prstGeom prst="rect">
            <a:avLst/>
          </a:prstGeom>
          <a:solidFill>
            <a:schemeClr val="bg1"/>
          </a:solidFill>
        </p:spPr>
        <p:txBody>
          <a:bodyPr>
            <a:spAutoFit/>
          </a:bodyPr>
          <a:lstStyle/>
          <a:p>
            <a:pPr eaLnBrk="1" hangingPunct="1">
              <a:defRPr/>
            </a:pPr>
            <a:r>
              <a:rPr lang="en-CA" sz="2000" dirty="0">
                <a:solidFill>
                  <a:srgbClr val="FF0000"/>
                </a:solidFill>
                <a:latin typeface="+mj-lt"/>
                <a:cs typeface="Arial" charset="0"/>
              </a:rPr>
              <a:t>Divide both sides by “p”</a:t>
            </a:r>
          </a:p>
        </p:txBody>
      </p:sp>
      <p:graphicFrame>
        <p:nvGraphicFramePr>
          <p:cNvPr id="39" name="Object 38">
            <a:extLst>
              <a:ext uri="{FF2B5EF4-FFF2-40B4-BE49-F238E27FC236}">
                <a16:creationId xmlns:a16="http://schemas.microsoft.com/office/drawing/2014/main" id="{7BA56AC8-2125-4B0B-9E6A-AE2310ADE3B1}"/>
              </a:ext>
            </a:extLst>
          </p:cNvPr>
          <p:cNvGraphicFramePr>
            <a:graphicFrameLocks noChangeAspect="1"/>
          </p:cNvGraphicFramePr>
          <p:nvPr/>
        </p:nvGraphicFramePr>
        <p:xfrm>
          <a:off x="1865314" y="5500688"/>
          <a:ext cx="5703887" cy="474662"/>
        </p:xfrm>
        <a:graphic>
          <a:graphicData uri="http://schemas.openxmlformats.org/presentationml/2006/ole">
            <mc:AlternateContent xmlns:mc="http://schemas.openxmlformats.org/markup-compatibility/2006">
              <mc:Choice xmlns:v="urn:schemas-microsoft-com:vml" Requires="v">
                <p:oleObj name="Equation" r:id="rId32" imgW="3352680" imgH="279360" progId="Equation.DSMT4">
                  <p:embed/>
                </p:oleObj>
              </mc:Choice>
              <mc:Fallback>
                <p:oleObj name="Equation" r:id="rId32" imgW="3352680" imgH="279360" progId="Equation.DSMT4">
                  <p:embed/>
                  <p:pic>
                    <p:nvPicPr>
                      <p:cNvPr id="39" name="Object 38">
                        <a:extLst>
                          <a:ext uri="{FF2B5EF4-FFF2-40B4-BE49-F238E27FC236}">
                            <a16:creationId xmlns:a16="http://schemas.microsoft.com/office/drawing/2014/main" id="{7BA56AC8-2125-4B0B-9E6A-AE2310ADE3B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865314" y="5500688"/>
                        <a:ext cx="57038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04694A45-ADCF-46FD-A629-44AEDD650D21}"/>
              </a:ext>
            </a:extLst>
          </p:cNvPr>
          <p:cNvSpPr txBox="1"/>
          <p:nvPr/>
        </p:nvSpPr>
        <p:spPr>
          <a:xfrm>
            <a:off x="7515225" y="5283201"/>
            <a:ext cx="2476500" cy="708025"/>
          </a:xfrm>
          <a:prstGeom prst="rect">
            <a:avLst/>
          </a:prstGeom>
          <a:solidFill>
            <a:schemeClr val="bg1"/>
          </a:solidFill>
        </p:spPr>
        <p:txBody>
          <a:bodyPr>
            <a:spAutoFit/>
          </a:bodyPr>
          <a:lstStyle/>
          <a:p>
            <a:pPr algn="ctr" eaLnBrk="1" hangingPunct="1">
              <a:defRPr/>
            </a:pPr>
            <a:r>
              <a:rPr lang="en-CA" sz="2000" dirty="0">
                <a:solidFill>
                  <a:srgbClr val="FF0000"/>
                </a:solidFill>
                <a:latin typeface="+mj-lt"/>
                <a:cs typeface="Arial" charset="0"/>
              </a:rPr>
              <a:t>Infinite Geometric Series….</a:t>
            </a:r>
          </a:p>
        </p:txBody>
      </p:sp>
      <p:graphicFrame>
        <p:nvGraphicFramePr>
          <p:cNvPr id="42" name="Object 41">
            <a:extLst>
              <a:ext uri="{FF2B5EF4-FFF2-40B4-BE49-F238E27FC236}">
                <a16:creationId xmlns:a16="http://schemas.microsoft.com/office/drawing/2014/main" id="{00EDC84B-FA00-4065-8866-7AA6459B6CBE}"/>
              </a:ext>
            </a:extLst>
          </p:cNvPr>
          <p:cNvGraphicFramePr>
            <a:graphicFrameLocks noChangeAspect="1"/>
          </p:cNvGraphicFramePr>
          <p:nvPr/>
        </p:nvGraphicFramePr>
        <p:xfrm>
          <a:off x="8223251" y="5953125"/>
          <a:ext cx="993775" cy="668338"/>
        </p:xfrm>
        <a:graphic>
          <a:graphicData uri="http://schemas.openxmlformats.org/presentationml/2006/ole">
            <mc:AlternateContent xmlns:mc="http://schemas.openxmlformats.org/markup-compatibility/2006">
              <mc:Choice xmlns:v="urn:schemas-microsoft-com:vml" Requires="v">
                <p:oleObj name="Equation" r:id="rId34" imgW="583920" imgH="393480" progId="Equation.DSMT4">
                  <p:embed/>
                </p:oleObj>
              </mc:Choice>
              <mc:Fallback>
                <p:oleObj name="Equation" r:id="rId34" imgW="583920" imgH="393480" progId="Equation.DSMT4">
                  <p:embed/>
                  <p:pic>
                    <p:nvPicPr>
                      <p:cNvPr id="42" name="Object 41">
                        <a:extLst>
                          <a:ext uri="{FF2B5EF4-FFF2-40B4-BE49-F238E27FC236}">
                            <a16:creationId xmlns:a16="http://schemas.microsoft.com/office/drawing/2014/main" id="{00EDC84B-FA00-4065-8866-7AA6459B6CB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223251" y="5953125"/>
                        <a:ext cx="9937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a:extLst>
              <a:ext uri="{FF2B5EF4-FFF2-40B4-BE49-F238E27FC236}">
                <a16:creationId xmlns:a16="http://schemas.microsoft.com/office/drawing/2014/main" id="{E53A076F-4501-407B-9337-C2F5623905C0}"/>
              </a:ext>
            </a:extLst>
          </p:cNvPr>
          <p:cNvGraphicFramePr>
            <a:graphicFrameLocks noChangeAspect="1"/>
          </p:cNvGraphicFramePr>
          <p:nvPr/>
        </p:nvGraphicFramePr>
        <p:xfrm>
          <a:off x="1889126" y="5970588"/>
          <a:ext cx="1966913" cy="755650"/>
        </p:xfrm>
        <a:graphic>
          <a:graphicData uri="http://schemas.openxmlformats.org/presentationml/2006/ole">
            <mc:AlternateContent xmlns:mc="http://schemas.openxmlformats.org/markup-compatibility/2006">
              <mc:Choice xmlns:v="urn:schemas-microsoft-com:vml" Requires="v">
                <p:oleObj name="Equation" r:id="rId36" imgW="1155600" imgH="444240" progId="Equation.DSMT4">
                  <p:embed/>
                </p:oleObj>
              </mc:Choice>
              <mc:Fallback>
                <p:oleObj name="Equation" r:id="rId36" imgW="1155600" imgH="444240" progId="Equation.DSMT4">
                  <p:embed/>
                  <p:pic>
                    <p:nvPicPr>
                      <p:cNvPr id="43" name="Object 42">
                        <a:extLst>
                          <a:ext uri="{FF2B5EF4-FFF2-40B4-BE49-F238E27FC236}">
                            <a16:creationId xmlns:a16="http://schemas.microsoft.com/office/drawing/2014/main" id="{E53A076F-4501-407B-9337-C2F5623905C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89126" y="5970588"/>
                        <a:ext cx="19669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a:extLst>
              <a:ext uri="{FF2B5EF4-FFF2-40B4-BE49-F238E27FC236}">
                <a16:creationId xmlns:a16="http://schemas.microsoft.com/office/drawing/2014/main" id="{FAA7E95F-6A05-4158-96F6-7A8FC69DCC58}"/>
              </a:ext>
            </a:extLst>
          </p:cNvPr>
          <p:cNvGraphicFramePr>
            <a:graphicFrameLocks noChangeAspect="1"/>
          </p:cNvGraphicFramePr>
          <p:nvPr/>
        </p:nvGraphicFramePr>
        <p:xfrm>
          <a:off x="3802064" y="5953125"/>
          <a:ext cx="496887" cy="712788"/>
        </p:xfrm>
        <a:graphic>
          <a:graphicData uri="http://schemas.openxmlformats.org/presentationml/2006/ole">
            <mc:AlternateContent xmlns:mc="http://schemas.openxmlformats.org/markup-compatibility/2006">
              <mc:Choice xmlns:v="urn:schemas-microsoft-com:vml" Requires="v">
                <p:oleObj name="Equation" r:id="rId38" imgW="291960" imgH="419040" progId="Equation.DSMT4">
                  <p:embed/>
                </p:oleObj>
              </mc:Choice>
              <mc:Fallback>
                <p:oleObj name="Equation" r:id="rId38" imgW="291960" imgH="419040" progId="Equation.DSMT4">
                  <p:embed/>
                  <p:pic>
                    <p:nvPicPr>
                      <p:cNvPr id="44" name="Object 43">
                        <a:extLst>
                          <a:ext uri="{FF2B5EF4-FFF2-40B4-BE49-F238E27FC236}">
                            <a16:creationId xmlns:a16="http://schemas.microsoft.com/office/drawing/2014/main" id="{FAA7E95F-6A05-4158-96F6-7A8FC69DCC58}"/>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02064" y="5953125"/>
                        <a:ext cx="4968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xit" presetSubtype="0" fill="hold" nodeType="click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down)">
                                      <p:cBhvr>
                                        <p:cTn id="88" dur="500"/>
                                        <p:tgtEl>
                                          <p:spTgt spid="2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500"/>
                                        <p:tgtEl>
                                          <p:spTgt spid="2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down)">
                                      <p:cBhvr>
                                        <p:cTn id="103" dur="500"/>
                                        <p:tgtEl>
                                          <p:spTgt spid="2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down)">
                                      <p:cBhvr>
                                        <p:cTn id="108" dur="500"/>
                                        <p:tgtEl>
                                          <p:spTgt spid="2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500"/>
                                        <p:tgtEl>
                                          <p:spTgt spid="2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4" fill="hold" nodeType="click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wipe(down)">
                                      <p:cBhvr>
                                        <p:cTn id="118" dur="500"/>
                                        <p:tgtEl>
                                          <p:spTgt spid="29"/>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4" fill="hold" nodeType="click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down)">
                                      <p:cBhvr>
                                        <p:cTn id="123" dur="500"/>
                                        <p:tgtEl>
                                          <p:spTgt spid="30"/>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ntr" presetSubtype="0"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4" fill="hold" nodeType="click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down)">
                                      <p:cBhvr>
                                        <p:cTn id="133" dur="500"/>
                                        <p:tgtEl>
                                          <p:spTgt spid="32"/>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4" fill="hold" nodeType="click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wipe(down)">
                                      <p:cBhvr>
                                        <p:cTn id="138" dur="500"/>
                                        <p:tgtEl>
                                          <p:spTgt spid="33"/>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ntr" presetSubtype="0" fill="hold" nodeType="click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fade">
                                      <p:cBhvr>
                                        <p:cTn id="143" dur="500"/>
                                        <p:tgtEl>
                                          <p:spTgt spid="34"/>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4" fill="hold" nodeType="clickEffect">
                                  <p:stCondLst>
                                    <p:cond delay="0"/>
                                  </p:stCondLst>
                                  <p:childTnLst>
                                    <p:set>
                                      <p:cBhvr>
                                        <p:cTn id="147" dur="1" fill="hold">
                                          <p:stCondLst>
                                            <p:cond delay="0"/>
                                          </p:stCondLst>
                                        </p:cTn>
                                        <p:tgtEl>
                                          <p:spTgt spid="35"/>
                                        </p:tgtEl>
                                        <p:attrNameLst>
                                          <p:attrName>style.visibility</p:attrName>
                                        </p:attrNameLst>
                                      </p:cBhvr>
                                      <p:to>
                                        <p:strVal val="visible"/>
                                      </p:to>
                                    </p:set>
                                    <p:animEffect transition="in" filter="wipe(down)">
                                      <p:cBhvr>
                                        <p:cTn id="148" dur="500"/>
                                        <p:tgtEl>
                                          <p:spTgt spid="35"/>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4" fill="hold" nodeType="clickEffect">
                                  <p:stCondLst>
                                    <p:cond delay="0"/>
                                  </p:stCondLst>
                                  <p:childTnLst>
                                    <p:set>
                                      <p:cBhvr>
                                        <p:cTn id="152" dur="1" fill="hold">
                                          <p:stCondLst>
                                            <p:cond delay="0"/>
                                          </p:stCondLst>
                                        </p:cTn>
                                        <p:tgtEl>
                                          <p:spTgt spid="36"/>
                                        </p:tgtEl>
                                        <p:attrNameLst>
                                          <p:attrName>style.visibility</p:attrName>
                                        </p:attrNameLst>
                                      </p:cBhvr>
                                      <p:to>
                                        <p:strVal val="visible"/>
                                      </p:to>
                                    </p:set>
                                    <p:animEffect transition="in" filter="wipe(down)">
                                      <p:cBhvr>
                                        <p:cTn id="153" dur="500"/>
                                        <p:tgtEl>
                                          <p:spTgt spid="36"/>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0" presetClass="entr" presetSubtype="0" fill="hold" nodeType="click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500"/>
                                        <p:tgtEl>
                                          <p:spTgt spid="37"/>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blinds(horizontal)">
                                      <p:cBhvr>
                                        <p:cTn id="163" dur="500"/>
                                        <p:tgtEl>
                                          <p:spTgt spid="38"/>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nodeType="click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fade">
                                      <p:cBhvr>
                                        <p:cTn id="168" dur="500"/>
                                        <p:tgtEl>
                                          <p:spTgt spid="39"/>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41"/>
                                        </p:tgtEl>
                                        <p:attrNameLst>
                                          <p:attrName>style.visibility</p:attrName>
                                        </p:attrNameLst>
                                      </p:cBhvr>
                                      <p:to>
                                        <p:strVal val="visible"/>
                                      </p:to>
                                    </p:set>
                                    <p:animEffect transition="in" filter="blinds(horizontal)">
                                      <p:cBhvr>
                                        <p:cTn id="173" dur="500"/>
                                        <p:tgtEl>
                                          <p:spTgt spid="41"/>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nodeType="clickEffect">
                                  <p:stCondLst>
                                    <p:cond delay="0"/>
                                  </p:stCondLst>
                                  <p:childTnLst>
                                    <p:set>
                                      <p:cBhvr>
                                        <p:cTn id="177" dur="1" fill="hold">
                                          <p:stCondLst>
                                            <p:cond delay="0"/>
                                          </p:stCondLst>
                                        </p:cTn>
                                        <p:tgtEl>
                                          <p:spTgt spid="42"/>
                                        </p:tgtEl>
                                        <p:attrNameLst>
                                          <p:attrName>style.visibility</p:attrName>
                                        </p:attrNameLst>
                                      </p:cBhvr>
                                      <p:to>
                                        <p:strVal val="visible"/>
                                      </p:to>
                                    </p:set>
                                    <p:animEffect transition="in" filter="fade">
                                      <p:cBhvr>
                                        <p:cTn id="178" dur="500"/>
                                        <p:tgtEl>
                                          <p:spTgt spid="4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0" presetClass="entr" presetSubtype="0" fill="hold" nodeType="clickEffect">
                                  <p:stCondLst>
                                    <p:cond delay="0"/>
                                  </p:stCondLst>
                                  <p:childTnLst>
                                    <p:set>
                                      <p:cBhvr>
                                        <p:cTn id="182" dur="1" fill="hold">
                                          <p:stCondLst>
                                            <p:cond delay="0"/>
                                          </p:stCondLst>
                                        </p:cTn>
                                        <p:tgtEl>
                                          <p:spTgt spid="43"/>
                                        </p:tgtEl>
                                        <p:attrNameLst>
                                          <p:attrName>style.visibility</p:attrName>
                                        </p:attrNameLst>
                                      </p:cBhvr>
                                      <p:to>
                                        <p:strVal val="visible"/>
                                      </p:to>
                                    </p:set>
                                    <p:animEffect transition="in" filter="fade">
                                      <p:cBhvr>
                                        <p:cTn id="183" dur="500"/>
                                        <p:tgtEl>
                                          <p:spTgt spid="43"/>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nodeType="clickEffect">
                                  <p:stCondLst>
                                    <p:cond delay="0"/>
                                  </p:stCondLst>
                                  <p:childTnLst>
                                    <p:set>
                                      <p:cBhvr>
                                        <p:cTn id="187" dur="1" fill="hold">
                                          <p:stCondLst>
                                            <p:cond delay="0"/>
                                          </p:stCondLst>
                                        </p:cTn>
                                        <p:tgtEl>
                                          <p:spTgt spid="44"/>
                                        </p:tgtEl>
                                        <p:attrNameLst>
                                          <p:attrName>style.visibility</p:attrName>
                                        </p:attrNameLst>
                                      </p:cBhvr>
                                      <p:to>
                                        <p:strVal val="visible"/>
                                      </p:to>
                                    </p:set>
                                    <p:animEffect transition="in" filter="fade">
                                      <p:cBhvr>
                                        <p:cTn id="18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1FD3F96D-9B2A-4D5E-92D2-AB8C671E7F65}"/>
              </a:ext>
            </a:extLst>
          </p:cNvPr>
          <p:cNvSpPr>
            <a:spLocks noGrp="1"/>
          </p:cNvSpPr>
          <p:nvPr>
            <p:ph sz="quarter" idx="1"/>
          </p:nvPr>
        </p:nvSpPr>
        <p:spPr>
          <a:xfrm>
            <a:off x="396240" y="435929"/>
            <a:ext cx="10228898" cy="5013325"/>
          </a:xfrm>
        </p:spPr>
        <p:txBody>
          <a:bodyPr/>
          <a:lstStyle/>
          <a:p>
            <a:pPr>
              <a:buFont typeface="Wingdings" panose="05000000000000000000" pitchFamily="2" charset="2"/>
              <a:buNone/>
            </a:pPr>
            <a:r>
              <a:rPr lang="en-CA" altLang="en-US" sz="2100" dirty="0"/>
              <a:t>Ex: When rolling a die, let the random variable “X” be the number of rolls required to get your first “6”.  </a:t>
            </a:r>
          </a:p>
          <a:p>
            <a:pPr>
              <a:buFont typeface="Wingdings" panose="05000000000000000000" pitchFamily="2" charset="2"/>
              <a:buNone/>
            </a:pPr>
            <a:r>
              <a:rPr lang="en-CA" altLang="en-US" sz="2100" dirty="0"/>
              <a:t>a) What is the expected value of “X?</a:t>
            </a:r>
          </a:p>
          <a:p>
            <a:pPr>
              <a:buFont typeface="Wingdings" panose="05000000000000000000" pitchFamily="2" charset="2"/>
              <a:buNone/>
            </a:pPr>
            <a:r>
              <a:rPr lang="en-CA" altLang="en-US" sz="2100" dirty="0"/>
              <a:t>b) What is the standard deviation of “X”</a:t>
            </a:r>
          </a:p>
          <a:p>
            <a:pPr>
              <a:buFont typeface="Wingdings" panose="05000000000000000000" pitchFamily="2" charset="2"/>
              <a:buNone/>
            </a:pPr>
            <a:r>
              <a:rPr lang="en-CA" altLang="en-US" sz="2100" dirty="0"/>
              <a:t>c) What is the probability that the first “6” will appear on the 5</a:t>
            </a:r>
            <a:r>
              <a:rPr lang="en-CA" altLang="en-US" sz="2100" baseline="30000" dirty="0"/>
              <a:t>th</a:t>
            </a:r>
            <a:r>
              <a:rPr lang="en-CA" altLang="en-US" sz="2100" dirty="0"/>
              <a:t> roll?</a:t>
            </a:r>
          </a:p>
          <a:p>
            <a:pPr>
              <a:buFont typeface="Wingdings" panose="05000000000000000000" pitchFamily="2" charset="2"/>
              <a:buNone/>
            </a:pPr>
            <a:r>
              <a:rPr lang="en-CA" altLang="en-US" sz="2000" dirty="0"/>
              <a:t>d) What is the probability that the first “6” will require more than 10 rolls?</a:t>
            </a:r>
          </a:p>
          <a:p>
            <a:pPr>
              <a:buFont typeface="Wingdings" panose="05000000000000000000" pitchFamily="2" charset="2"/>
              <a:buNone/>
            </a:pPr>
            <a:r>
              <a:rPr lang="en-CA" altLang="en-US" sz="2000" dirty="0"/>
              <a:t>e) What is the probability that the first “6” will appear within the first 5 rolls?</a:t>
            </a:r>
          </a:p>
          <a:p>
            <a:pPr>
              <a:buFont typeface="Wingdings" panose="05000000000000000000" pitchFamily="2" charset="2"/>
              <a:buNone/>
            </a:pPr>
            <a:endParaRPr lang="en-CA" altLang="en-US" sz="2000" dirty="0"/>
          </a:p>
          <a:p>
            <a:pPr>
              <a:buFont typeface="Wingdings" panose="05000000000000000000" pitchFamily="2" charset="2"/>
              <a:buNone/>
            </a:pPr>
            <a:endParaRPr lang="en-CA" altLang="en-US" sz="2100" dirty="0"/>
          </a:p>
          <a:p>
            <a:pPr>
              <a:buFont typeface="Wingdings" panose="05000000000000000000" pitchFamily="2" charset="2"/>
              <a:buNone/>
            </a:pPr>
            <a:endParaRPr lang="en-CA" altLang="en-US" sz="2100" dirty="0"/>
          </a:p>
        </p:txBody>
      </p:sp>
      <p:graphicFrame>
        <p:nvGraphicFramePr>
          <p:cNvPr id="1026" name="Object 3">
            <a:extLst>
              <a:ext uri="{FF2B5EF4-FFF2-40B4-BE49-F238E27FC236}">
                <a16:creationId xmlns:a16="http://schemas.microsoft.com/office/drawing/2014/main" id="{782B1855-2223-4D95-8393-68181332DEDD}"/>
              </a:ext>
            </a:extLst>
          </p:cNvPr>
          <p:cNvGraphicFramePr>
            <a:graphicFrameLocks noChangeAspect="1"/>
          </p:cNvGraphicFramePr>
          <p:nvPr/>
        </p:nvGraphicFramePr>
        <p:xfrm>
          <a:off x="1963739" y="3292476"/>
          <a:ext cx="827087" cy="803275"/>
        </p:xfrm>
        <a:graphic>
          <a:graphicData uri="http://schemas.openxmlformats.org/presentationml/2006/ole">
            <mc:AlternateContent xmlns:mc="http://schemas.openxmlformats.org/markup-compatibility/2006">
              <mc:Choice xmlns:v="urn:schemas-microsoft-com:vml" Requires="v">
                <p:oleObj name="Equation" r:id="rId4" imgW="431613" imgH="418918" progId="Equation.DSMT4">
                  <p:embed/>
                </p:oleObj>
              </mc:Choice>
              <mc:Fallback>
                <p:oleObj name="Equation" r:id="rId4" imgW="431613" imgH="418918" progId="Equation.DSMT4">
                  <p:embed/>
                  <p:pic>
                    <p:nvPicPr>
                      <p:cNvPr id="1026" name="Object 3">
                        <a:extLst>
                          <a:ext uri="{FF2B5EF4-FFF2-40B4-BE49-F238E27FC236}">
                            <a16:creationId xmlns:a16="http://schemas.microsoft.com/office/drawing/2014/main" id="{782B1855-2223-4D95-8393-68181332D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739" y="3292476"/>
                        <a:ext cx="8270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
            <a:extLst>
              <a:ext uri="{FF2B5EF4-FFF2-40B4-BE49-F238E27FC236}">
                <a16:creationId xmlns:a16="http://schemas.microsoft.com/office/drawing/2014/main" id="{DFA3A6FF-5CD2-4192-840B-70ED0E784ABB}"/>
              </a:ext>
            </a:extLst>
          </p:cNvPr>
          <p:cNvGraphicFramePr>
            <a:graphicFrameLocks noChangeAspect="1"/>
          </p:cNvGraphicFramePr>
          <p:nvPr/>
        </p:nvGraphicFramePr>
        <p:xfrm>
          <a:off x="2790825" y="3379789"/>
          <a:ext cx="827088" cy="706437"/>
        </p:xfrm>
        <a:graphic>
          <a:graphicData uri="http://schemas.openxmlformats.org/presentationml/2006/ole">
            <mc:AlternateContent xmlns:mc="http://schemas.openxmlformats.org/markup-compatibility/2006">
              <mc:Choice xmlns:v="urn:schemas-microsoft-com:vml" Requires="v">
                <p:oleObj name="Equation" r:id="rId6" imgW="520474" imgH="444307" progId="Equation.DSMT4">
                  <p:embed/>
                </p:oleObj>
              </mc:Choice>
              <mc:Fallback>
                <p:oleObj name="Equation" r:id="rId6" imgW="520474" imgH="444307" progId="Equation.DSMT4">
                  <p:embed/>
                  <p:pic>
                    <p:nvPicPr>
                      <p:cNvPr id="6" name="Object 3">
                        <a:extLst>
                          <a:ext uri="{FF2B5EF4-FFF2-40B4-BE49-F238E27FC236}">
                            <a16:creationId xmlns:a16="http://schemas.microsoft.com/office/drawing/2014/main" id="{DFA3A6FF-5CD2-4192-840B-70ED0E784A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0825" y="3379789"/>
                        <a:ext cx="8270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4">
            <a:extLst>
              <a:ext uri="{FF2B5EF4-FFF2-40B4-BE49-F238E27FC236}">
                <a16:creationId xmlns:a16="http://schemas.microsoft.com/office/drawing/2014/main" id="{8FA1723A-0020-4392-8568-5FE4886E6B08}"/>
              </a:ext>
            </a:extLst>
          </p:cNvPr>
          <p:cNvGraphicFramePr>
            <a:graphicFrameLocks noChangeAspect="1"/>
          </p:cNvGraphicFramePr>
          <p:nvPr/>
        </p:nvGraphicFramePr>
        <p:xfrm>
          <a:off x="3597275" y="3506789"/>
          <a:ext cx="1136650" cy="371475"/>
        </p:xfrm>
        <a:graphic>
          <a:graphicData uri="http://schemas.openxmlformats.org/presentationml/2006/ole">
            <mc:AlternateContent xmlns:mc="http://schemas.openxmlformats.org/markup-compatibility/2006">
              <mc:Choice xmlns:v="urn:schemas-microsoft-com:vml" Requires="v">
                <p:oleObj name="Equation" r:id="rId8" imgW="545626" imgH="177646" progId="Equation.DSMT4">
                  <p:embed/>
                </p:oleObj>
              </mc:Choice>
              <mc:Fallback>
                <p:oleObj name="Equation" r:id="rId8" imgW="545626" imgH="177646" progId="Equation.DSMT4">
                  <p:embed/>
                  <p:pic>
                    <p:nvPicPr>
                      <p:cNvPr id="7" name="Object 4">
                        <a:extLst>
                          <a:ext uri="{FF2B5EF4-FFF2-40B4-BE49-F238E27FC236}">
                            <a16:creationId xmlns:a16="http://schemas.microsoft.com/office/drawing/2014/main" id="{8FA1723A-0020-4392-8568-5FE4886E6B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7275" y="3506789"/>
                        <a:ext cx="11366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Object 5">
            <a:extLst>
              <a:ext uri="{FF2B5EF4-FFF2-40B4-BE49-F238E27FC236}">
                <a16:creationId xmlns:a16="http://schemas.microsoft.com/office/drawing/2014/main" id="{4AB38791-2240-43B9-8926-0EEA5A9AAA3D}"/>
              </a:ext>
            </a:extLst>
          </p:cNvPr>
          <p:cNvGraphicFramePr>
            <a:graphicFrameLocks noChangeAspect="1"/>
          </p:cNvGraphicFramePr>
          <p:nvPr/>
        </p:nvGraphicFramePr>
        <p:xfrm>
          <a:off x="1978026" y="4156075"/>
          <a:ext cx="874713" cy="674688"/>
        </p:xfrm>
        <a:graphic>
          <a:graphicData uri="http://schemas.openxmlformats.org/presentationml/2006/ole">
            <mc:AlternateContent xmlns:mc="http://schemas.openxmlformats.org/markup-compatibility/2006">
              <mc:Choice xmlns:v="urn:schemas-microsoft-com:vml" Requires="v">
                <p:oleObj name="Equation" r:id="rId10" imgW="609600" imgH="469900" progId="Equation.DSMT4">
                  <p:embed/>
                </p:oleObj>
              </mc:Choice>
              <mc:Fallback>
                <p:oleObj name="Equation" r:id="rId10" imgW="609600" imgH="469900" progId="Equation.DSMT4">
                  <p:embed/>
                  <p:pic>
                    <p:nvPicPr>
                      <p:cNvPr id="1027" name="Object 5">
                        <a:extLst>
                          <a:ext uri="{FF2B5EF4-FFF2-40B4-BE49-F238E27FC236}">
                            <a16:creationId xmlns:a16="http://schemas.microsoft.com/office/drawing/2014/main" id="{4AB38791-2240-43B9-8926-0EEA5A9AAA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8026" y="4156075"/>
                        <a:ext cx="8747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60637D7B-121C-4F8B-96B6-C8D7E981D564}"/>
              </a:ext>
            </a:extLst>
          </p:cNvPr>
          <p:cNvSpPr txBox="1">
            <a:spLocks noChangeArrowheads="1"/>
          </p:cNvSpPr>
          <p:nvPr/>
        </p:nvSpPr>
        <p:spPr bwMode="auto">
          <a:xfrm>
            <a:off x="4805364" y="3432176"/>
            <a:ext cx="3233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We would expect to get</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 the first “6” in 6 rolls</a:t>
            </a:r>
          </a:p>
        </p:txBody>
      </p:sp>
      <p:graphicFrame>
        <p:nvGraphicFramePr>
          <p:cNvPr id="10" name="Object 6">
            <a:extLst>
              <a:ext uri="{FF2B5EF4-FFF2-40B4-BE49-F238E27FC236}">
                <a16:creationId xmlns:a16="http://schemas.microsoft.com/office/drawing/2014/main" id="{C60DB1F8-C937-4928-B5E1-91B3DC5B8DBF}"/>
              </a:ext>
            </a:extLst>
          </p:cNvPr>
          <p:cNvGraphicFramePr>
            <a:graphicFrameLocks noChangeAspect="1"/>
          </p:cNvGraphicFramePr>
          <p:nvPr/>
        </p:nvGraphicFramePr>
        <p:xfrm>
          <a:off x="2852739" y="4156076"/>
          <a:ext cx="1004887" cy="765175"/>
        </p:xfrm>
        <a:graphic>
          <a:graphicData uri="http://schemas.openxmlformats.org/presentationml/2006/ole">
            <mc:AlternateContent xmlns:mc="http://schemas.openxmlformats.org/markup-compatibility/2006">
              <mc:Choice xmlns:v="urn:schemas-microsoft-com:vml" Requires="v">
                <p:oleObj name="Equation" r:id="rId12" imgW="698197" imgH="533169" progId="Equation.DSMT4">
                  <p:embed/>
                </p:oleObj>
              </mc:Choice>
              <mc:Fallback>
                <p:oleObj name="Equation" r:id="rId12" imgW="698197" imgH="533169" progId="Equation.DSMT4">
                  <p:embed/>
                  <p:pic>
                    <p:nvPicPr>
                      <p:cNvPr id="10" name="Object 6">
                        <a:extLst>
                          <a:ext uri="{FF2B5EF4-FFF2-40B4-BE49-F238E27FC236}">
                            <a16:creationId xmlns:a16="http://schemas.microsoft.com/office/drawing/2014/main" id="{C60DB1F8-C937-4928-B5E1-91B3DC5B8D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2739" y="4156076"/>
                        <a:ext cx="10048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7">
            <a:extLst>
              <a:ext uri="{FF2B5EF4-FFF2-40B4-BE49-F238E27FC236}">
                <a16:creationId xmlns:a16="http://schemas.microsoft.com/office/drawing/2014/main" id="{B98C5048-C6DA-4BF4-94AB-3DEDBA7A65DE}"/>
              </a:ext>
            </a:extLst>
          </p:cNvPr>
          <p:cNvGraphicFramePr>
            <a:graphicFrameLocks noChangeAspect="1"/>
          </p:cNvGraphicFramePr>
          <p:nvPr/>
        </p:nvGraphicFramePr>
        <p:xfrm>
          <a:off x="3857625" y="4232275"/>
          <a:ext cx="876300" cy="465138"/>
        </p:xfrm>
        <a:graphic>
          <a:graphicData uri="http://schemas.openxmlformats.org/presentationml/2006/ole">
            <mc:AlternateContent xmlns:mc="http://schemas.openxmlformats.org/markup-compatibility/2006">
              <mc:Choice xmlns:v="urn:schemas-microsoft-com:vml" Requires="v">
                <p:oleObj name="Equation" r:id="rId14" imgW="431613" imgH="228501" progId="Equation.DSMT4">
                  <p:embed/>
                </p:oleObj>
              </mc:Choice>
              <mc:Fallback>
                <p:oleObj name="Equation" r:id="rId14" imgW="431613" imgH="228501" progId="Equation.DSMT4">
                  <p:embed/>
                  <p:pic>
                    <p:nvPicPr>
                      <p:cNvPr id="11" name="Object 7">
                        <a:extLst>
                          <a:ext uri="{FF2B5EF4-FFF2-40B4-BE49-F238E27FC236}">
                            <a16:creationId xmlns:a16="http://schemas.microsoft.com/office/drawing/2014/main" id="{B98C5048-C6DA-4BF4-94AB-3DEDBA7A65D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7625" y="4232275"/>
                        <a:ext cx="8763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8">
            <a:extLst>
              <a:ext uri="{FF2B5EF4-FFF2-40B4-BE49-F238E27FC236}">
                <a16:creationId xmlns:a16="http://schemas.microsoft.com/office/drawing/2014/main" id="{5AB3A63F-E914-4662-880B-00860A075C95}"/>
              </a:ext>
            </a:extLst>
          </p:cNvPr>
          <p:cNvGraphicFramePr>
            <a:graphicFrameLocks noChangeAspect="1"/>
          </p:cNvGraphicFramePr>
          <p:nvPr/>
        </p:nvGraphicFramePr>
        <p:xfrm>
          <a:off x="4733925" y="4273550"/>
          <a:ext cx="1328738" cy="465138"/>
        </p:xfrm>
        <a:graphic>
          <a:graphicData uri="http://schemas.openxmlformats.org/presentationml/2006/ole">
            <mc:AlternateContent xmlns:mc="http://schemas.openxmlformats.org/markup-compatibility/2006">
              <mc:Choice xmlns:v="urn:schemas-microsoft-com:vml" Requires="v">
                <p:oleObj name="Equation" r:id="rId16" imgW="507780" imgH="177723" progId="Equation.DSMT4">
                  <p:embed/>
                </p:oleObj>
              </mc:Choice>
              <mc:Fallback>
                <p:oleObj name="Equation" r:id="rId16" imgW="507780" imgH="177723" progId="Equation.DSMT4">
                  <p:embed/>
                  <p:pic>
                    <p:nvPicPr>
                      <p:cNvPr id="12" name="Object 8">
                        <a:extLst>
                          <a:ext uri="{FF2B5EF4-FFF2-40B4-BE49-F238E27FC236}">
                            <a16:creationId xmlns:a16="http://schemas.microsoft.com/office/drawing/2014/main" id="{5AB3A63F-E914-4662-880B-00860A075C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3925" y="4273550"/>
                        <a:ext cx="13287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 name="Object 9">
            <a:extLst>
              <a:ext uri="{FF2B5EF4-FFF2-40B4-BE49-F238E27FC236}">
                <a16:creationId xmlns:a16="http://schemas.microsoft.com/office/drawing/2014/main" id="{304F40A2-5172-4CBF-8E96-0B3167F2A985}"/>
              </a:ext>
            </a:extLst>
          </p:cNvPr>
          <p:cNvGraphicFramePr>
            <a:graphicFrameLocks noChangeAspect="1"/>
          </p:cNvGraphicFramePr>
          <p:nvPr/>
        </p:nvGraphicFramePr>
        <p:xfrm>
          <a:off x="1982788" y="5173664"/>
          <a:ext cx="1325562" cy="441325"/>
        </p:xfrm>
        <a:graphic>
          <a:graphicData uri="http://schemas.openxmlformats.org/presentationml/2006/ole">
            <mc:AlternateContent xmlns:mc="http://schemas.openxmlformats.org/markup-compatibility/2006">
              <mc:Choice xmlns:v="urn:schemas-microsoft-com:vml" Requires="v">
                <p:oleObj name="Equation" r:id="rId18" imgW="761669" imgH="253890" progId="Equation.DSMT4">
                  <p:embed/>
                </p:oleObj>
              </mc:Choice>
              <mc:Fallback>
                <p:oleObj name="Equation" r:id="rId18" imgW="761669" imgH="253890" progId="Equation.DSMT4">
                  <p:embed/>
                  <p:pic>
                    <p:nvPicPr>
                      <p:cNvPr id="1028" name="Object 9">
                        <a:extLst>
                          <a:ext uri="{FF2B5EF4-FFF2-40B4-BE49-F238E27FC236}">
                            <a16:creationId xmlns:a16="http://schemas.microsoft.com/office/drawing/2014/main" id="{304F40A2-5172-4CBF-8E96-0B3167F2A98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82788" y="5173664"/>
                        <a:ext cx="13255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0">
            <a:extLst>
              <a:ext uri="{FF2B5EF4-FFF2-40B4-BE49-F238E27FC236}">
                <a16:creationId xmlns:a16="http://schemas.microsoft.com/office/drawing/2014/main" id="{72DC7AD8-3319-46C6-9D57-1BA629463949}"/>
              </a:ext>
            </a:extLst>
          </p:cNvPr>
          <p:cNvGraphicFramePr>
            <a:graphicFrameLocks noChangeAspect="1"/>
          </p:cNvGraphicFramePr>
          <p:nvPr/>
        </p:nvGraphicFramePr>
        <p:xfrm>
          <a:off x="3308350" y="4933951"/>
          <a:ext cx="1455738" cy="817563"/>
        </p:xfrm>
        <a:graphic>
          <a:graphicData uri="http://schemas.openxmlformats.org/presentationml/2006/ole">
            <mc:AlternateContent xmlns:mc="http://schemas.openxmlformats.org/markup-compatibility/2006">
              <mc:Choice xmlns:v="urn:schemas-microsoft-com:vml" Requires="v">
                <p:oleObj name="Equation" r:id="rId20" imgW="838200" imgH="469900" progId="Equation.DSMT4">
                  <p:embed/>
                </p:oleObj>
              </mc:Choice>
              <mc:Fallback>
                <p:oleObj name="Equation" r:id="rId20" imgW="838200" imgH="469900" progId="Equation.DSMT4">
                  <p:embed/>
                  <p:pic>
                    <p:nvPicPr>
                      <p:cNvPr id="14" name="Object 10">
                        <a:extLst>
                          <a:ext uri="{FF2B5EF4-FFF2-40B4-BE49-F238E27FC236}">
                            <a16:creationId xmlns:a16="http://schemas.microsoft.com/office/drawing/2014/main" id="{72DC7AD8-3319-46C6-9D57-1BA62946394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08350" y="4933951"/>
                        <a:ext cx="14557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1">
            <a:extLst>
              <a:ext uri="{FF2B5EF4-FFF2-40B4-BE49-F238E27FC236}">
                <a16:creationId xmlns:a16="http://schemas.microsoft.com/office/drawing/2014/main" id="{F9125066-A47B-422F-8C23-2663E87CF737}"/>
              </a:ext>
            </a:extLst>
          </p:cNvPr>
          <p:cNvGraphicFramePr>
            <a:graphicFrameLocks noChangeAspect="1"/>
          </p:cNvGraphicFramePr>
          <p:nvPr/>
        </p:nvGraphicFramePr>
        <p:xfrm>
          <a:off x="4805363" y="4916488"/>
          <a:ext cx="1217612" cy="819150"/>
        </p:xfrm>
        <a:graphic>
          <a:graphicData uri="http://schemas.openxmlformats.org/presentationml/2006/ole">
            <mc:AlternateContent xmlns:mc="http://schemas.openxmlformats.org/markup-compatibility/2006">
              <mc:Choice xmlns:v="urn:schemas-microsoft-com:vml" Requires="v">
                <p:oleObj name="Equation" r:id="rId22" imgW="698500" imgH="469900" progId="Equation.DSMT4">
                  <p:embed/>
                </p:oleObj>
              </mc:Choice>
              <mc:Fallback>
                <p:oleObj name="Equation" r:id="rId22" imgW="698500" imgH="469900" progId="Equation.DSMT4">
                  <p:embed/>
                  <p:pic>
                    <p:nvPicPr>
                      <p:cNvPr id="15" name="Object 11">
                        <a:extLst>
                          <a:ext uri="{FF2B5EF4-FFF2-40B4-BE49-F238E27FC236}">
                            <a16:creationId xmlns:a16="http://schemas.microsoft.com/office/drawing/2014/main" id="{F9125066-A47B-422F-8C23-2663E87CF73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5363" y="4916488"/>
                        <a:ext cx="12176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2">
            <a:extLst>
              <a:ext uri="{FF2B5EF4-FFF2-40B4-BE49-F238E27FC236}">
                <a16:creationId xmlns:a16="http://schemas.microsoft.com/office/drawing/2014/main" id="{1F022D54-A0C8-4F22-AEE4-444F2332579D}"/>
              </a:ext>
            </a:extLst>
          </p:cNvPr>
          <p:cNvGraphicFramePr>
            <a:graphicFrameLocks noChangeAspect="1"/>
          </p:cNvGraphicFramePr>
          <p:nvPr/>
        </p:nvGraphicFramePr>
        <p:xfrm>
          <a:off x="5991225" y="5122864"/>
          <a:ext cx="1709738" cy="460375"/>
        </p:xfrm>
        <a:graphic>
          <a:graphicData uri="http://schemas.openxmlformats.org/presentationml/2006/ole">
            <mc:AlternateContent xmlns:mc="http://schemas.openxmlformats.org/markup-compatibility/2006">
              <mc:Choice xmlns:v="urn:schemas-microsoft-com:vml" Requires="v">
                <p:oleObj name="Equation" r:id="rId24" imgW="660113" imgH="177723" progId="Equation.DSMT4">
                  <p:embed/>
                </p:oleObj>
              </mc:Choice>
              <mc:Fallback>
                <p:oleObj name="Equation" r:id="rId24" imgW="660113" imgH="177723" progId="Equation.DSMT4">
                  <p:embed/>
                  <p:pic>
                    <p:nvPicPr>
                      <p:cNvPr id="16" name="Object 12">
                        <a:extLst>
                          <a:ext uri="{FF2B5EF4-FFF2-40B4-BE49-F238E27FC236}">
                            <a16:creationId xmlns:a16="http://schemas.microsoft.com/office/drawing/2014/main" id="{1F022D54-A0C8-4F22-AEE4-444F2332579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91225" y="5122864"/>
                        <a:ext cx="1709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9" name="Object 13">
            <a:extLst>
              <a:ext uri="{FF2B5EF4-FFF2-40B4-BE49-F238E27FC236}">
                <a16:creationId xmlns:a16="http://schemas.microsoft.com/office/drawing/2014/main" id="{D7B90D7D-2A46-4406-985C-2BBE1836B261}"/>
              </a:ext>
            </a:extLst>
          </p:cNvPr>
          <p:cNvGraphicFramePr>
            <a:graphicFrameLocks noChangeAspect="1"/>
          </p:cNvGraphicFramePr>
          <p:nvPr/>
        </p:nvGraphicFramePr>
        <p:xfrm>
          <a:off x="2954339" y="5784850"/>
          <a:ext cx="1908175" cy="660400"/>
        </p:xfrm>
        <a:graphic>
          <a:graphicData uri="http://schemas.openxmlformats.org/presentationml/2006/ole">
            <mc:AlternateContent xmlns:mc="http://schemas.openxmlformats.org/markup-compatibility/2006">
              <mc:Choice xmlns:v="urn:schemas-microsoft-com:vml" Requires="v">
                <p:oleObj name="Equation" r:id="rId26" imgW="1244600" imgH="431800" progId="Equation.DSMT4">
                  <p:embed/>
                </p:oleObj>
              </mc:Choice>
              <mc:Fallback>
                <p:oleObj name="Equation" r:id="rId26" imgW="1244600" imgH="431800" progId="Equation.DSMT4">
                  <p:embed/>
                  <p:pic>
                    <p:nvPicPr>
                      <p:cNvPr id="1029" name="Object 13">
                        <a:extLst>
                          <a:ext uri="{FF2B5EF4-FFF2-40B4-BE49-F238E27FC236}">
                            <a16:creationId xmlns:a16="http://schemas.microsoft.com/office/drawing/2014/main" id="{D7B90D7D-2A46-4406-985C-2BBE1836B26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54339" y="5784850"/>
                        <a:ext cx="19081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4">
            <a:extLst>
              <a:ext uri="{FF2B5EF4-FFF2-40B4-BE49-F238E27FC236}">
                <a16:creationId xmlns:a16="http://schemas.microsoft.com/office/drawing/2014/main" id="{3EF4FC16-7808-4C60-974C-0376736D4E8A}"/>
              </a:ext>
            </a:extLst>
          </p:cNvPr>
          <p:cNvGraphicFramePr>
            <a:graphicFrameLocks noChangeAspect="1"/>
          </p:cNvGraphicFramePr>
          <p:nvPr/>
        </p:nvGraphicFramePr>
        <p:xfrm>
          <a:off x="4884739" y="5884864"/>
          <a:ext cx="1709737" cy="460375"/>
        </p:xfrm>
        <a:graphic>
          <a:graphicData uri="http://schemas.openxmlformats.org/presentationml/2006/ole">
            <mc:AlternateContent xmlns:mc="http://schemas.openxmlformats.org/markup-compatibility/2006">
              <mc:Choice xmlns:v="urn:schemas-microsoft-com:vml" Requires="v">
                <p:oleObj name="Equation" r:id="rId28" imgW="660113" imgH="177723" progId="Equation.DSMT4">
                  <p:embed/>
                </p:oleObj>
              </mc:Choice>
              <mc:Fallback>
                <p:oleObj name="Equation" r:id="rId28" imgW="660113" imgH="177723" progId="Equation.DSMT4">
                  <p:embed/>
                  <p:pic>
                    <p:nvPicPr>
                      <p:cNvPr id="18" name="Object 14">
                        <a:extLst>
                          <a:ext uri="{FF2B5EF4-FFF2-40B4-BE49-F238E27FC236}">
                            <a16:creationId xmlns:a16="http://schemas.microsoft.com/office/drawing/2014/main" id="{3EF4FC16-7808-4C60-974C-0376736D4E8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84739" y="5884864"/>
                        <a:ext cx="1709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linds(horizontal)">
                                      <p:cBhvr>
                                        <p:cTn id="22" dur="500"/>
                                        <p:tgtEl>
                                          <p:spTgt spid="10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blinds(horizontal)">
                                      <p:cBhvr>
                                        <p:cTn id="45" dur="500"/>
                                        <p:tgtEl>
                                          <p:spTgt spid="102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029"/>
                                        </p:tgtEl>
                                        <p:attrNameLst>
                                          <p:attrName>style.visibility</p:attrName>
                                        </p:attrNameLst>
                                      </p:cBhvr>
                                      <p:to>
                                        <p:strVal val="visible"/>
                                      </p:to>
                                    </p:set>
                                    <p:animEffect transition="in" filter="blinds(horizontal)">
                                      <p:cBhvr>
                                        <p:cTn id="65" dur="500"/>
                                        <p:tgtEl>
                                          <p:spTgt spid="102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linds(horizontal)">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4837E4C4-5DDF-42CE-99FC-732F0DD139F1}"/>
              </a:ext>
            </a:extLst>
          </p:cNvPr>
          <p:cNvSpPr>
            <a:spLocks noGrp="1"/>
          </p:cNvSpPr>
          <p:nvPr>
            <p:ph sz="quarter" idx="1"/>
          </p:nvPr>
        </p:nvSpPr>
        <p:spPr>
          <a:xfrm>
            <a:off x="470263" y="258763"/>
            <a:ext cx="10389326" cy="3987800"/>
          </a:xfrm>
        </p:spPr>
        <p:txBody>
          <a:bodyPr/>
          <a:lstStyle/>
          <a:p>
            <a:pPr>
              <a:buFont typeface="Wingdings" panose="05000000000000000000" pitchFamily="2" charset="2"/>
              <a:buNone/>
            </a:pPr>
            <a:r>
              <a:rPr lang="en-CA" altLang="en-US" dirty="0"/>
              <a:t>d) What is the probability that the first</a:t>
            </a:r>
            <a:br>
              <a:rPr lang="en-CA" altLang="en-US" dirty="0"/>
            </a:br>
            <a:r>
              <a:rPr lang="en-CA" altLang="en-US" dirty="0"/>
              <a:t> “6” will require more than 10 rolls?</a:t>
            </a:r>
          </a:p>
          <a:p>
            <a:pPr>
              <a:buFont typeface="Wingdings" panose="05000000000000000000" pitchFamily="2" charset="2"/>
              <a:buNone/>
            </a:pPr>
            <a:endParaRPr lang="en-CA" altLang="en-US" dirty="0"/>
          </a:p>
          <a:p>
            <a:pPr>
              <a:buFont typeface="Wingdings" panose="05000000000000000000" pitchFamily="2" charset="2"/>
              <a:buNone/>
            </a:pPr>
            <a:endParaRPr lang="en-CA" altLang="en-US" dirty="0"/>
          </a:p>
          <a:p>
            <a:pPr>
              <a:buFont typeface="Wingdings" panose="05000000000000000000" pitchFamily="2" charset="2"/>
              <a:buNone/>
            </a:pPr>
            <a:endParaRPr lang="en-CA" altLang="en-US" dirty="0"/>
          </a:p>
          <a:p>
            <a:pPr>
              <a:buFont typeface="Wingdings" panose="05000000000000000000" pitchFamily="2" charset="2"/>
              <a:buNone/>
            </a:pPr>
            <a:endParaRPr lang="en-CA" altLang="en-US" dirty="0"/>
          </a:p>
          <a:p>
            <a:pPr>
              <a:buFont typeface="Wingdings" panose="05000000000000000000" pitchFamily="2" charset="2"/>
              <a:buNone/>
            </a:pPr>
            <a:endParaRPr lang="en-CA" altLang="en-US" dirty="0"/>
          </a:p>
          <a:p>
            <a:pPr>
              <a:buFont typeface="Wingdings" panose="05000000000000000000" pitchFamily="2" charset="2"/>
              <a:buNone/>
            </a:pPr>
            <a:r>
              <a:rPr lang="en-CA" altLang="en-US" dirty="0"/>
              <a:t>e) What is the probability that the first</a:t>
            </a:r>
            <a:br>
              <a:rPr lang="en-CA" altLang="en-US" dirty="0"/>
            </a:br>
            <a:r>
              <a:rPr lang="en-CA" altLang="en-US" dirty="0"/>
              <a:t> “6” will appear within the first 5 rolls?</a:t>
            </a:r>
          </a:p>
          <a:p>
            <a:endParaRPr lang="en-CA" altLang="en-US" dirty="0"/>
          </a:p>
        </p:txBody>
      </p:sp>
      <p:graphicFrame>
        <p:nvGraphicFramePr>
          <p:cNvPr id="1029" name="Object 3">
            <a:extLst>
              <a:ext uri="{FF2B5EF4-FFF2-40B4-BE49-F238E27FC236}">
                <a16:creationId xmlns:a16="http://schemas.microsoft.com/office/drawing/2014/main" id="{FEFAD7FB-F5CC-4837-BCDA-CB2029E97F5B}"/>
              </a:ext>
            </a:extLst>
          </p:cNvPr>
          <p:cNvGraphicFramePr>
            <a:graphicFrameLocks noChangeAspect="1"/>
          </p:cNvGraphicFramePr>
          <p:nvPr/>
        </p:nvGraphicFramePr>
        <p:xfrm>
          <a:off x="1785939" y="1208089"/>
          <a:ext cx="2522537" cy="865187"/>
        </p:xfrm>
        <a:graphic>
          <a:graphicData uri="http://schemas.openxmlformats.org/presentationml/2006/ole">
            <mc:AlternateContent xmlns:mc="http://schemas.openxmlformats.org/markup-compatibility/2006">
              <mc:Choice xmlns:v="urn:schemas-microsoft-com:vml" Requires="v">
                <p:oleObj name="Equation" r:id="rId4" imgW="1371600" imgH="469900" progId="Equation.DSMT4">
                  <p:embed/>
                </p:oleObj>
              </mc:Choice>
              <mc:Fallback>
                <p:oleObj name="Equation" r:id="rId4" imgW="1371600" imgH="469900" progId="Equation.DSMT4">
                  <p:embed/>
                  <p:pic>
                    <p:nvPicPr>
                      <p:cNvPr id="1029" name="Object 3">
                        <a:extLst>
                          <a:ext uri="{FF2B5EF4-FFF2-40B4-BE49-F238E27FC236}">
                            <a16:creationId xmlns:a16="http://schemas.microsoft.com/office/drawing/2014/main" id="{FEFAD7FB-F5CC-4837-BCDA-CB2029E97F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9" y="1208089"/>
                        <a:ext cx="2522537"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C01011CB-3466-4964-9BB6-8243CD2885EA}"/>
              </a:ext>
            </a:extLst>
          </p:cNvPr>
          <p:cNvGraphicFramePr>
            <a:graphicFrameLocks noChangeAspect="1"/>
          </p:cNvGraphicFramePr>
          <p:nvPr/>
        </p:nvGraphicFramePr>
        <p:xfrm>
          <a:off x="4221163" y="1435100"/>
          <a:ext cx="1770062" cy="458788"/>
        </p:xfrm>
        <a:graphic>
          <a:graphicData uri="http://schemas.openxmlformats.org/presentationml/2006/ole">
            <mc:AlternateContent xmlns:mc="http://schemas.openxmlformats.org/markup-compatibility/2006">
              <mc:Choice xmlns:v="urn:schemas-microsoft-com:vml" Requires="v">
                <p:oleObj name="Equation" r:id="rId6" imgW="583693" imgH="177646" progId="Equation.DSMT4">
                  <p:embed/>
                </p:oleObj>
              </mc:Choice>
              <mc:Fallback>
                <p:oleObj name="Equation" r:id="rId6" imgW="583693" imgH="177646" progId="Equation.DSMT4">
                  <p:embed/>
                  <p:pic>
                    <p:nvPicPr>
                      <p:cNvPr id="5" name="Object 3">
                        <a:extLst>
                          <a:ext uri="{FF2B5EF4-FFF2-40B4-BE49-F238E27FC236}">
                            <a16:creationId xmlns:a16="http://schemas.microsoft.com/office/drawing/2014/main" id="{C01011CB-3466-4964-9BB6-8243CD2885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1163" y="1435100"/>
                        <a:ext cx="177006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3958396F-9238-4EBC-8C20-694372D08D80}"/>
              </a:ext>
            </a:extLst>
          </p:cNvPr>
          <p:cNvSpPr txBox="1"/>
          <p:nvPr/>
        </p:nvSpPr>
        <p:spPr>
          <a:xfrm>
            <a:off x="6016626" y="1308101"/>
            <a:ext cx="4746625" cy="708025"/>
          </a:xfrm>
          <a:prstGeom prst="rect">
            <a:avLst/>
          </a:prstGeom>
          <a:solidFill>
            <a:schemeClr val="bg1"/>
          </a:solidFill>
        </p:spPr>
        <p:txBody>
          <a:bodyPr>
            <a:spAutoFit/>
          </a:bodyPr>
          <a:lstStyle/>
          <a:p>
            <a:pPr eaLnBrk="1" hangingPunct="1">
              <a:defRPr/>
            </a:pPr>
            <a:r>
              <a:rPr lang="en-CA" sz="2000" dirty="0">
                <a:solidFill>
                  <a:srgbClr val="FF0000"/>
                </a:solidFill>
                <a:latin typeface="+mj-lt"/>
                <a:cs typeface="Arial" charset="0"/>
              </a:rPr>
              <a:t>There’s a 16.15% chance that the first “6” will require more than 10 rolls</a:t>
            </a:r>
          </a:p>
        </p:txBody>
      </p:sp>
      <p:graphicFrame>
        <p:nvGraphicFramePr>
          <p:cNvPr id="7" name="Object 4">
            <a:extLst>
              <a:ext uri="{FF2B5EF4-FFF2-40B4-BE49-F238E27FC236}">
                <a16:creationId xmlns:a16="http://schemas.microsoft.com/office/drawing/2014/main" id="{DE64A0A7-919F-4C89-B6A8-6F1FFE5CE53D}"/>
              </a:ext>
            </a:extLst>
          </p:cNvPr>
          <p:cNvGraphicFramePr>
            <a:graphicFrameLocks noChangeAspect="1"/>
          </p:cNvGraphicFramePr>
          <p:nvPr/>
        </p:nvGraphicFramePr>
        <p:xfrm>
          <a:off x="1720851" y="4175126"/>
          <a:ext cx="8221663" cy="466725"/>
        </p:xfrm>
        <a:graphic>
          <a:graphicData uri="http://schemas.openxmlformats.org/presentationml/2006/ole">
            <mc:AlternateContent xmlns:mc="http://schemas.openxmlformats.org/markup-compatibility/2006">
              <mc:Choice xmlns:v="urn:schemas-microsoft-com:vml" Requires="v">
                <p:oleObj name="Equation" r:id="rId8" imgW="4470400" imgH="254000" progId="Equation.DSMT4">
                  <p:embed/>
                </p:oleObj>
              </mc:Choice>
              <mc:Fallback>
                <p:oleObj name="Equation" r:id="rId8" imgW="4470400" imgH="254000" progId="Equation.DSMT4">
                  <p:embed/>
                  <p:pic>
                    <p:nvPicPr>
                      <p:cNvPr id="7" name="Object 4">
                        <a:extLst>
                          <a:ext uri="{FF2B5EF4-FFF2-40B4-BE49-F238E27FC236}">
                            <a16:creationId xmlns:a16="http://schemas.microsoft.com/office/drawing/2014/main" id="{DE64A0A7-919F-4C89-B6A8-6F1FFE5CE5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0851" y="4175126"/>
                        <a:ext cx="8221663"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5FC12D7A-4AB1-435D-9E7B-7BFF75A3414F}"/>
              </a:ext>
            </a:extLst>
          </p:cNvPr>
          <p:cNvGraphicFramePr>
            <a:graphicFrameLocks noChangeAspect="1"/>
          </p:cNvGraphicFramePr>
          <p:nvPr/>
        </p:nvGraphicFramePr>
        <p:xfrm>
          <a:off x="3233739" y="4660900"/>
          <a:ext cx="2289175" cy="793750"/>
        </p:xfrm>
        <a:graphic>
          <a:graphicData uri="http://schemas.openxmlformats.org/presentationml/2006/ole">
            <mc:AlternateContent xmlns:mc="http://schemas.openxmlformats.org/markup-compatibility/2006">
              <mc:Choice xmlns:v="urn:schemas-microsoft-com:vml" Requires="v">
                <p:oleObj name="Equation" r:id="rId10" imgW="1244600" imgH="431800" progId="Equation.DSMT4">
                  <p:embed/>
                </p:oleObj>
              </mc:Choice>
              <mc:Fallback>
                <p:oleObj name="Equation" r:id="rId10" imgW="1244600" imgH="431800" progId="Equation.DSMT4">
                  <p:embed/>
                  <p:pic>
                    <p:nvPicPr>
                      <p:cNvPr id="8" name="Object 5">
                        <a:extLst>
                          <a:ext uri="{FF2B5EF4-FFF2-40B4-BE49-F238E27FC236}">
                            <a16:creationId xmlns:a16="http://schemas.microsoft.com/office/drawing/2014/main" id="{5FC12D7A-4AB1-435D-9E7B-7BFF75A341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3739" y="4660900"/>
                        <a:ext cx="228917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5E314ED7-6FA6-4CC1-93FF-A6FCCBFA660E}"/>
              </a:ext>
            </a:extLst>
          </p:cNvPr>
          <p:cNvGraphicFramePr>
            <a:graphicFrameLocks noChangeAspect="1"/>
          </p:cNvGraphicFramePr>
          <p:nvPr/>
        </p:nvGraphicFramePr>
        <p:xfrm>
          <a:off x="5513388" y="4745039"/>
          <a:ext cx="2482850" cy="600075"/>
        </p:xfrm>
        <a:graphic>
          <a:graphicData uri="http://schemas.openxmlformats.org/presentationml/2006/ole">
            <mc:AlternateContent xmlns:mc="http://schemas.openxmlformats.org/markup-compatibility/2006">
              <mc:Choice xmlns:v="urn:schemas-microsoft-com:vml" Requires="v">
                <p:oleObj name="Equation" r:id="rId12" imgW="736280" imgH="177723" progId="Equation.DSMT4">
                  <p:embed/>
                </p:oleObj>
              </mc:Choice>
              <mc:Fallback>
                <p:oleObj name="Equation" r:id="rId12" imgW="736280" imgH="177723" progId="Equation.DSMT4">
                  <p:embed/>
                  <p:pic>
                    <p:nvPicPr>
                      <p:cNvPr id="9" name="Object 6">
                        <a:extLst>
                          <a:ext uri="{FF2B5EF4-FFF2-40B4-BE49-F238E27FC236}">
                            <a16:creationId xmlns:a16="http://schemas.microsoft.com/office/drawing/2014/main" id="{5E314ED7-6FA6-4CC1-93FF-A6FCCBFA660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3388" y="4745039"/>
                        <a:ext cx="24828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66983AF9-39DF-4E3B-9C3B-8430AE0EF682}"/>
              </a:ext>
            </a:extLst>
          </p:cNvPr>
          <p:cNvSpPr txBox="1"/>
          <p:nvPr/>
        </p:nvSpPr>
        <p:spPr>
          <a:xfrm>
            <a:off x="1976439" y="5465763"/>
            <a:ext cx="6669087" cy="768350"/>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There’s almost a 60% probability that the first “6”</a:t>
            </a:r>
          </a:p>
          <a:p>
            <a:pPr eaLnBrk="1" hangingPunct="1">
              <a:defRPr/>
            </a:pPr>
            <a:r>
              <a:rPr lang="en-CA" sz="2200" dirty="0">
                <a:solidFill>
                  <a:srgbClr val="FF0000"/>
                </a:solidFill>
                <a:latin typeface="+mj-lt"/>
                <a:cs typeface="Arial" charset="0"/>
              </a:rPr>
              <a:t>will appear within the first 5 rolls</a:t>
            </a:r>
          </a:p>
        </p:txBody>
      </p:sp>
      <p:graphicFrame>
        <p:nvGraphicFramePr>
          <p:cNvPr id="11" name="Object 10">
            <a:extLst>
              <a:ext uri="{FF2B5EF4-FFF2-40B4-BE49-F238E27FC236}">
                <a16:creationId xmlns:a16="http://schemas.microsoft.com/office/drawing/2014/main" id="{06800714-B7CB-4D1D-AB8D-69271938C022}"/>
              </a:ext>
            </a:extLst>
          </p:cNvPr>
          <p:cNvGraphicFramePr>
            <a:graphicFrameLocks noChangeAspect="1"/>
          </p:cNvGraphicFramePr>
          <p:nvPr/>
        </p:nvGraphicFramePr>
        <p:xfrm>
          <a:off x="1824038" y="2252664"/>
          <a:ext cx="1517650" cy="466725"/>
        </p:xfrm>
        <a:graphic>
          <a:graphicData uri="http://schemas.openxmlformats.org/presentationml/2006/ole">
            <mc:AlternateContent xmlns:mc="http://schemas.openxmlformats.org/markup-compatibility/2006">
              <mc:Choice xmlns:v="urn:schemas-microsoft-com:vml" Requires="v">
                <p:oleObj name="Equation" r:id="rId14" imgW="825500" imgH="254000" progId="Equation.DSMT4">
                  <p:embed/>
                </p:oleObj>
              </mc:Choice>
              <mc:Fallback>
                <p:oleObj name="Equation" r:id="rId14" imgW="825500" imgH="254000" progId="Equation.DSMT4">
                  <p:embed/>
                  <p:pic>
                    <p:nvPicPr>
                      <p:cNvPr id="11" name="Object 10">
                        <a:extLst>
                          <a:ext uri="{FF2B5EF4-FFF2-40B4-BE49-F238E27FC236}">
                            <a16:creationId xmlns:a16="http://schemas.microsoft.com/office/drawing/2014/main" id="{06800714-B7CB-4D1D-AB8D-69271938C0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4038" y="2252664"/>
                        <a:ext cx="151765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D4ABDA6D-03AC-4884-935A-A378B9D14981}"/>
              </a:ext>
            </a:extLst>
          </p:cNvPr>
          <p:cNvGraphicFramePr>
            <a:graphicFrameLocks noChangeAspect="1"/>
          </p:cNvGraphicFramePr>
          <p:nvPr/>
        </p:nvGraphicFramePr>
        <p:xfrm>
          <a:off x="3500439" y="2262189"/>
          <a:ext cx="1844675" cy="466725"/>
        </p:xfrm>
        <a:graphic>
          <a:graphicData uri="http://schemas.openxmlformats.org/presentationml/2006/ole">
            <mc:AlternateContent xmlns:mc="http://schemas.openxmlformats.org/markup-compatibility/2006">
              <mc:Choice xmlns:v="urn:schemas-microsoft-com:vml" Requires="v">
                <p:oleObj name="Equation" r:id="rId16" imgW="1002865" imgH="253890" progId="Equation.DSMT4">
                  <p:embed/>
                </p:oleObj>
              </mc:Choice>
              <mc:Fallback>
                <p:oleObj name="Equation" r:id="rId16" imgW="1002865" imgH="253890" progId="Equation.DSMT4">
                  <p:embed/>
                  <p:pic>
                    <p:nvPicPr>
                      <p:cNvPr id="12" name="Object 11">
                        <a:extLst>
                          <a:ext uri="{FF2B5EF4-FFF2-40B4-BE49-F238E27FC236}">
                            <a16:creationId xmlns:a16="http://schemas.microsoft.com/office/drawing/2014/main" id="{D4ABDA6D-03AC-4884-935A-A378B9D1498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0439" y="2262189"/>
                        <a:ext cx="18446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a:extLst>
              <a:ext uri="{FF2B5EF4-FFF2-40B4-BE49-F238E27FC236}">
                <a16:creationId xmlns:a16="http://schemas.microsoft.com/office/drawing/2014/main" id="{57EDE1E6-C344-4DC3-812D-75E755F13977}"/>
              </a:ext>
            </a:extLst>
          </p:cNvPr>
          <p:cNvGraphicFramePr>
            <a:graphicFrameLocks noChangeAspect="1"/>
          </p:cNvGraphicFramePr>
          <p:nvPr/>
        </p:nvGraphicFramePr>
        <p:xfrm>
          <a:off x="3844925" y="2092325"/>
          <a:ext cx="2171700" cy="793750"/>
        </p:xfrm>
        <a:graphic>
          <a:graphicData uri="http://schemas.openxmlformats.org/presentationml/2006/ole">
            <mc:AlternateContent xmlns:mc="http://schemas.openxmlformats.org/markup-compatibility/2006">
              <mc:Choice xmlns:v="urn:schemas-microsoft-com:vml" Requires="v">
                <p:oleObj name="Equation" r:id="rId18" imgW="1180588" imgH="431613" progId="Equation.DSMT4">
                  <p:embed/>
                </p:oleObj>
              </mc:Choice>
              <mc:Fallback>
                <p:oleObj name="Equation" r:id="rId18" imgW="1180588" imgH="431613" progId="Equation.DSMT4">
                  <p:embed/>
                  <p:pic>
                    <p:nvPicPr>
                      <p:cNvPr id="13" name="Object 12">
                        <a:extLst>
                          <a:ext uri="{FF2B5EF4-FFF2-40B4-BE49-F238E27FC236}">
                            <a16:creationId xmlns:a16="http://schemas.microsoft.com/office/drawing/2014/main" id="{57EDE1E6-C344-4DC3-812D-75E755F1397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4925" y="2092325"/>
                        <a:ext cx="2171700" cy="7937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a:extLst>
              <a:ext uri="{FF2B5EF4-FFF2-40B4-BE49-F238E27FC236}">
                <a16:creationId xmlns:a16="http://schemas.microsoft.com/office/drawing/2014/main" id="{FE96D165-ADE9-425B-BD2F-2B2D6BC7D05C}"/>
              </a:ext>
            </a:extLst>
          </p:cNvPr>
          <p:cNvGraphicFramePr>
            <a:graphicFrameLocks noChangeAspect="1"/>
          </p:cNvGraphicFramePr>
          <p:nvPr/>
        </p:nvGraphicFramePr>
        <p:xfrm>
          <a:off x="3113088" y="2706689"/>
          <a:ext cx="1770062" cy="458787"/>
        </p:xfrm>
        <a:graphic>
          <a:graphicData uri="http://schemas.openxmlformats.org/presentationml/2006/ole">
            <mc:AlternateContent xmlns:mc="http://schemas.openxmlformats.org/markup-compatibility/2006">
              <mc:Choice xmlns:v="urn:schemas-microsoft-com:vml" Requires="v">
                <p:oleObj name="Equation" r:id="rId20" imgW="583693" imgH="177646" progId="Equation.DSMT4">
                  <p:embed/>
                </p:oleObj>
              </mc:Choice>
              <mc:Fallback>
                <p:oleObj name="Equation" r:id="rId20" imgW="583693" imgH="177646" progId="Equation.DSMT4">
                  <p:embed/>
                  <p:pic>
                    <p:nvPicPr>
                      <p:cNvPr id="14" name="Object 13">
                        <a:extLst>
                          <a:ext uri="{FF2B5EF4-FFF2-40B4-BE49-F238E27FC236}">
                            <a16:creationId xmlns:a16="http://schemas.microsoft.com/office/drawing/2014/main" id="{FE96D165-ADE9-425B-BD2F-2B2D6BC7D0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3088" y="2706689"/>
                        <a:ext cx="177006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D614F3D8-8674-4D21-9E9A-7AC9935BD963}"/>
              </a:ext>
            </a:extLst>
          </p:cNvPr>
          <p:cNvSpPr txBox="1"/>
          <p:nvPr/>
        </p:nvSpPr>
        <p:spPr>
          <a:xfrm>
            <a:off x="6626226" y="2343150"/>
            <a:ext cx="2843213" cy="400050"/>
          </a:xfrm>
          <a:prstGeom prst="rect">
            <a:avLst/>
          </a:prstGeom>
          <a:solidFill>
            <a:schemeClr val="bg1"/>
          </a:solidFill>
        </p:spPr>
        <p:txBody>
          <a:bodyPr>
            <a:spAutoFit/>
          </a:bodyPr>
          <a:lstStyle/>
          <a:p>
            <a:pPr eaLnBrk="1" hangingPunct="1">
              <a:defRPr/>
            </a:pPr>
            <a:r>
              <a:rPr lang="en-CA" sz="2000" dirty="0">
                <a:solidFill>
                  <a:srgbClr val="FF0000"/>
                </a:solidFill>
                <a:latin typeface="+mj-lt"/>
                <a:cs typeface="Arial" charset="0"/>
              </a:rPr>
              <a:t>Use the complement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20A93F01-9182-4C9E-981A-1F7B5E779971}"/>
              </a:ext>
            </a:extLst>
          </p:cNvPr>
          <p:cNvSpPr>
            <a:spLocks noGrp="1"/>
          </p:cNvSpPr>
          <p:nvPr>
            <p:ph sz="quarter" idx="1"/>
          </p:nvPr>
        </p:nvSpPr>
        <p:spPr>
          <a:xfrm>
            <a:off x="243839" y="195264"/>
            <a:ext cx="11573691" cy="930275"/>
          </a:xfrm>
        </p:spPr>
        <p:txBody>
          <a:bodyPr/>
          <a:lstStyle/>
          <a:p>
            <a:pPr eaLnBrk="1" hangingPunct="1">
              <a:buFont typeface="Wingdings" panose="05000000000000000000" pitchFamily="2" charset="2"/>
              <a:buNone/>
            </a:pPr>
            <a:r>
              <a:rPr lang="en-CA" altLang="en-US" dirty="0"/>
              <a:t>Ex: A game consist of rolling a die until a “3’ is observed.  Let X be the number of rolls required to get the first 3. </a:t>
            </a:r>
          </a:p>
        </p:txBody>
      </p:sp>
      <p:sp>
        <p:nvSpPr>
          <p:cNvPr id="27651" name="Content Placeholder 2">
            <a:extLst>
              <a:ext uri="{FF2B5EF4-FFF2-40B4-BE49-F238E27FC236}">
                <a16:creationId xmlns:a16="http://schemas.microsoft.com/office/drawing/2014/main" id="{7BC38F68-2A59-4806-80D8-2F7A67B9AC0B}"/>
              </a:ext>
            </a:extLst>
          </p:cNvPr>
          <p:cNvSpPr txBox="1">
            <a:spLocks/>
          </p:cNvSpPr>
          <p:nvPr/>
        </p:nvSpPr>
        <p:spPr bwMode="auto">
          <a:xfrm>
            <a:off x="1776413" y="1052513"/>
            <a:ext cx="84963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100"/>
              <a:t>a) Verify that X has a geometric distribution (Four conditions of G.D.)</a:t>
            </a:r>
            <a:br>
              <a:rPr lang="en-CA" altLang="en-US" sz="2100"/>
            </a:br>
            <a:endParaRPr lang="en-CA" altLang="en-US" sz="500"/>
          </a:p>
          <a:p>
            <a:pPr eaLnBrk="1" hangingPunct="1">
              <a:buFont typeface="Wingdings" panose="05000000000000000000" pitchFamily="2" charset="2"/>
              <a:buNone/>
            </a:pPr>
            <a:r>
              <a:rPr lang="en-CA" altLang="en-US" sz="2100"/>
              <a:t>b) Construct the probability distribution table to include atleast 10 entries for the probability of “X”.  Record the probabilities to four decimal places.</a:t>
            </a:r>
            <a:br>
              <a:rPr lang="en-CA" altLang="en-US" sz="2100"/>
            </a:br>
            <a:endParaRPr lang="en-CA" altLang="en-US" sz="500"/>
          </a:p>
          <a:p>
            <a:pPr eaLnBrk="1" hangingPunct="1">
              <a:buFont typeface="Wingdings" panose="05000000000000000000" pitchFamily="2" charset="2"/>
              <a:buNone/>
            </a:pPr>
            <a:endParaRPr lang="en-CA" altLang="en-US" sz="500"/>
          </a:p>
          <a:p>
            <a:pPr eaLnBrk="1" hangingPunct="1">
              <a:buFont typeface="Wingdings" panose="05000000000000000000" pitchFamily="2" charset="2"/>
              <a:buNone/>
            </a:pPr>
            <a:r>
              <a:rPr lang="en-CA" altLang="en-US" sz="2100"/>
              <a:t>c) Construct a graph of the </a:t>
            </a:r>
            <a:r>
              <a:rPr lang="en-CA" altLang="en-US" sz="2100" b="1"/>
              <a:t>PDF</a:t>
            </a:r>
            <a:r>
              <a:rPr lang="en-CA" altLang="en-US" sz="2100"/>
              <a:t> of “X” and plot its histogram</a:t>
            </a:r>
            <a:br>
              <a:rPr lang="en-CA" altLang="en-US" sz="2100"/>
            </a:br>
            <a:endParaRPr lang="en-CA" altLang="en-US" sz="500"/>
          </a:p>
          <a:p>
            <a:pPr eaLnBrk="1" hangingPunct="1">
              <a:buFont typeface="Wingdings" panose="05000000000000000000" pitchFamily="2" charset="2"/>
              <a:buNone/>
            </a:pPr>
            <a:endParaRPr lang="en-CA" altLang="en-US" sz="500"/>
          </a:p>
          <a:p>
            <a:pPr eaLnBrk="1" hangingPunct="1">
              <a:buFont typeface="Wingdings" panose="05000000000000000000" pitchFamily="2" charset="2"/>
              <a:buNone/>
            </a:pPr>
            <a:r>
              <a:rPr lang="en-CA" altLang="en-US" sz="2100"/>
              <a:t>d) Construct a graph of the </a:t>
            </a:r>
            <a:r>
              <a:rPr lang="en-CA" altLang="en-US" sz="2100" b="1"/>
              <a:t>CDF</a:t>
            </a:r>
            <a:r>
              <a:rPr lang="en-CA" altLang="en-US" sz="2100"/>
              <a:t> of “X” and plot its histogram</a:t>
            </a:r>
          </a:p>
        </p:txBody>
      </p:sp>
      <p:sp>
        <p:nvSpPr>
          <p:cNvPr id="12292" name="TextBox 3">
            <a:extLst>
              <a:ext uri="{FF2B5EF4-FFF2-40B4-BE49-F238E27FC236}">
                <a16:creationId xmlns:a16="http://schemas.microsoft.com/office/drawing/2014/main" id="{D93A1196-3296-43FA-A32F-236F2BB495C1}"/>
              </a:ext>
            </a:extLst>
          </p:cNvPr>
          <p:cNvSpPr txBox="1">
            <a:spLocks noChangeArrowheads="1"/>
          </p:cNvSpPr>
          <p:nvPr/>
        </p:nvSpPr>
        <p:spPr bwMode="auto">
          <a:xfrm>
            <a:off x="1703388" y="4365626"/>
            <a:ext cx="6305550" cy="646113"/>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a) There are 2 only outcomes: success – getting a 3, </a:t>
            </a:r>
            <a:br>
              <a:rPr lang="en-CA" b="1" dirty="0">
                <a:solidFill>
                  <a:srgbClr val="FF0000"/>
                </a:solidFill>
                <a:latin typeface="+mj-lt"/>
                <a:cs typeface="Arial" charset="0"/>
              </a:rPr>
            </a:br>
            <a:r>
              <a:rPr lang="en-CA" b="1" dirty="0">
                <a:solidFill>
                  <a:srgbClr val="FF0000"/>
                </a:solidFill>
                <a:latin typeface="+mj-lt"/>
                <a:cs typeface="Arial" charset="0"/>
              </a:rPr>
              <a:t>      failure – not getting a 3</a:t>
            </a:r>
          </a:p>
        </p:txBody>
      </p:sp>
      <p:sp>
        <p:nvSpPr>
          <p:cNvPr id="12293" name="TextBox 4">
            <a:extLst>
              <a:ext uri="{FF2B5EF4-FFF2-40B4-BE49-F238E27FC236}">
                <a16:creationId xmlns:a16="http://schemas.microsoft.com/office/drawing/2014/main" id="{EB61A2F1-0E88-4759-B1BF-5A4C0F3959FD}"/>
              </a:ext>
            </a:extLst>
          </p:cNvPr>
          <p:cNvSpPr txBox="1">
            <a:spLocks noChangeArrowheads="1"/>
          </p:cNvSpPr>
          <p:nvPr/>
        </p:nvSpPr>
        <p:spPr bwMode="auto">
          <a:xfrm>
            <a:off x="1970088" y="4941888"/>
            <a:ext cx="5827712" cy="368300"/>
          </a:xfrm>
          <a:prstGeom prst="rect">
            <a:avLst/>
          </a:prstGeom>
          <a:noFill/>
          <a:ln w="9525">
            <a:noFill/>
            <a:miter lim="800000"/>
            <a:headEnd/>
            <a:tailEnd/>
          </a:ln>
        </p:spPr>
        <p:txBody>
          <a:bodyPr wrap="none">
            <a:spAutoFit/>
          </a:bodyPr>
          <a:lstStyle/>
          <a:p>
            <a:pPr eaLnBrk="1" hangingPunct="1">
              <a:defRPr/>
            </a:pPr>
            <a:r>
              <a:rPr lang="en-CA" b="1">
                <a:solidFill>
                  <a:srgbClr val="FF0000"/>
                </a:solidFill>
                <a:latin typeface="+mj-lt"/>
                <a:cs typeface="Arial" charset="0"/>
              </a:rPr>
              <a:t>Each observation is independent – rolling a die</a:t>
            </a:r>
          </a:p>
        </p:txBody>
      </p:sp>
      <p:sp>
        <p:nvSpPr>
          <p:cNvPr id="12294" name="TextBox 5">
            <a:extLst>
              <a:ext uri="{FF2B5EF4-FFF2-40B4-BE49-F238E27FC236}">
                <a16:creationId xmlns:a16="http://schemas.microsoft.com/office/drawing/2014/main" id="{8052DC3C-C081-43AC-9E02-6C303B75DE42}"/>
              </a:ext>
            </a:extLst>
          </p:cNvPr>
          <p:cNvSpPr txBox="1">
            <a:spLocks noChangeArrowheads="1"/>
          </p:cNvSpPr>
          <p:nvPr/>
        </p:nvSpPr>
        <p:spPr bwMode="auto">
          <a:xfrm>
            <a:off x="1970089" y="5300663"/>
            <a:ext cx="5997575" cy="368300"/>
          </a:xfrm>
          <a:prstGeom prst="rect">
            <a:avLst/>
          </a:prstGeom>
          <a:noFill/>
          <a:ln w="9525">
            <a:noFill/>
            <a:miter lim="800000"/>
            <a:headEnd/>
            <a:tailEnd/>
          </a:ln>
        </p:spPr>
        <p:txBody>
          <a:bodyPr wrap="none">
            <a:spAutoFit/>
          </a:bodyPr>
          <a:lstStyle/>
          <a:p>
            <a:pPr eaLnBrk="1" hangingPunct="1">
              <a:defRPr/>
            </a:pPr>
            <a:r>
              <a:rPr lang="en-CA" b="1">
                <a:solidFill>
                  <a:srgbClr val="FF0000"/>
                </a:solidFill>
                <a:latin typeface="+mj-lt"/>
                <a:cs typeface="Arial" charset="0"/>
              </a:rPr>
              <a:t>Probability of getting a 3 in each roll is the same</a:t>
            </a:r>
          </a:p>
        </p:txBody>
      </p:sp>
      <p:sp>
        <p:nvSpPr>
          <p:cNvPr id="12295" name="TextBox 6">
            <a:extLst>
              <a:ext uri="{FF2B5EF4-FFF2-40B4-BE49-F238E27FC236}">
                <a16:creationId xmlns:a16="http://schemas.microsoft.com/office/drawing/2014/main" id="{FD59146A-28B8-4C9C-88F2-8FF60CD5D8C5}"/>
              </a:ext>
            </a:extLst>
          </p:cNvPr>
          <p:cNvSpPr txBox="1">
            <a:spLocks noChangeArrowheads="1"/>
          </p:cNvSpPr>
          <p:nvPr/>
        </p:nvSpPr>
        <p:spPr bwMode="auto">
          <a:xfrm>
            <a:off x="1970088" y="5661026"/>
            <a:ext cx="7161212" cy="646113"/>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The variable of interest is the number of trials required to</a:t>
            </a:r>
          </a:p>
          <a:p>
            <a:pPr eaLnBrk="1" hangingPunct="1">
              <a:defRPr/>
            </a:pPr>
            <a:r>
              <a:rPr lang="en-CA" b="1" dirty="0">
                <a:solidFill>
                  <a:srgbClr val="FF0000"/>
                </a:solidFill>
                <a:latin typeface="+mj-lt"/>
                <a:cs typeface="Arial" charset="0"/>
              </a:rPr>
              <a:t>obtain the first success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blinds(horizontal)">
                                      <p:cBhvr>
                                        <p:cTn id="22"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0EF95-E829-4034-B9DD-F63E8DD91AC3}"/>
              </a:ext>
            </a:extLst>
          </p:cNvPr>
          <p:cNvSpPr>
            <a:spLocks noGrp="1"/>
          </p:cNvSpPr>
          <p:nvPr>
            <p:ph sz="quarter" idx="1"/>
          </p:nvPr>
        </p:nvSpPr>
        <p:spPr>
          <a:xfrm>
            <a:off x="447040" y="260351"/>
            <a:ext cx="9001760" cy="6213475"/>
          </a:xfrm>
        </p:spPr>
        <p:txBody>
          <a:bodyPr/>
          <a:lstStyle/>
          <a:p>
            <a:pPr marL="0" indent="0">
              <a:buNone/>
              <a:defRPr/>
            </a:pPr>
            <a:r>
              <a:rPr lang="en-CA" dirty="0"/>
              <a:t>Game of STOCKS</a:t>
            </a:r>
          </a:p>
          <a:p>
            <a:pPr>
              <a:defRPr/>
            </a:pPr>
            <a:r>
              <a:rPr lang="en-CA" dirty="0"/>
              <a:t>6 rounds, collect points as two dice are rolled</a:t>
            </a:r>
          </a:p>
          <a:p>
            <a:pPr>
              <a:defRPr/>
            </a:pPr>
            <a:r>
              <a:rPr lang="en-CA" dirty="0"/>
              <a:t>Round is over when a pair is rolled</a:t>
            </a:r>
          </a:p>
          <a:p>
            <a:pPr>
              <a:defRPr/>
            </a:pPr>
            <a:r>
              <a:rPr lang="en-CA" dirty="0"/>
              <a:t>You must sit before a pair is rolled, otherwise all your points that round will be removed</a:t>
            </a:r>
          </a:p>
          <a:p>
            <a:pPr>
              <a:defRPr/>
            </a:pPr>
            <a:r>
              <a:rPr lang="en-CA" dirty="0"/>
              <a:t>When a double is rolled, all your points from all previous round will be removed if you are still standing</a:t>
            </a:r>
          </a:p>
          <a:p>
            <a:pPr>
              <a:defRPr/>
            </a:pPr>
            <a:r>
              <a:rPr lang="en-CA" dirty="0"/>
              <a:t>The first 3 rolls of each round will be pair free</a:t>
            </a:r>
          </a:p>
          <a:p>
            <a:pPr>
              <a:defRPr/>
            </a:pPr>
            <a:r>
              <a:rPr lang="en-CA" dirty="0"/>
              <a:t>Team with the most points at the end of 6 rounds win</a:t>
            </a:r>
          </a:p>
          <a:p>
            <a:pPr>
              <a:defRPr/>
            </a:pPr>
            <a:r>
              <a:rPr lang="en-CA" dirty="0">
                <a:hlinkClick r:id="rId4"/>
              </a:rPr>
              <a:t>Dice Rolling APPLET</a:t>
            </a:r>
            <a:endParaRPr lang="en-CA" dirty="0"/>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34241CF-ABCC-40CE-9501-F6362A31E9DC}"/>
                  </a:ext>
                </a:extLst>
              </p14:cNvPr>
              <p14:cNvContentPartPr/>
              <p14:nvPr/>
            </p14:nvContentPartPr>
            <p14:xfrm>
              <a:off x="5352920" y="6645867"/>
              <a:ext cx="355320" cy="110880"/>
            </p14:xfrm>
          </p:contentPart>
        </mc:Choice>
        <mc:Fallback xmlns="">
          <p:pic>
            <p:nvPicPr>
              <p:cNvPr id="2" name="Ink 1">
                <a:extLst>
                  <a:ext uri="{FF2B5EF4-FFF2-40B4-BE49-F238E27FC236}">
                    <a16:creationId xmlns:a16="http://schemas.microsoft.com/office/drawing/2014/main" id="{634241CF-ABCC-40CE-9501-F6362A31E9DC}"/>
                  </a:ext>
                </a:extLst>
              </p:cNvPr>
              <p:cNvPicPr/>
              <p:nvPr/>
            </p:nvPicPr>
            <p:blipFill>
              <a:blip r:embed="rId6"/>
              <a:stretch>
                <a:fillRect/>
              </a:stretch>
            </p:blipFill>
            <p:spPr>
              <a:xfrm>
                <a:off x="5334920" y="6627867"/>
                <a:ext cx="390960" cy="146520"/>
              </a:xfrm>
              <a:prstGeom prst="rect">
                <a:avLst/>
              </a:prstGeom>
            </p:spPr>
          </p:pic>
        </mc:Fallback>
      </mc:AlternateContent>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E37E7818-E1E9-483D-A5AC-BF36B8DD85D9}"/>
              </a:ext>
            </a:extLst>
          </p:cNvPr>
          <p:cNvSpPr>
            <a:spLocks noGrp="1"/>
          </p:cNvSpPr>
          <p:nvPr>
            <p:ph sz="quarter" idx="1"/>
          </p:nvPr>
        </p:nvSpPr>
        <p:spPr>
          <a:xfrm>
            <a:off x="1774826" y="260350"/>
            <a:ext cx="8531225" cy="431800"/>
          </a:xfrm>
        </p:spPr>
        <p:txBody>
          <a:bodyPr/>
          <a:lstStyle/>
          <a:p>
            <a:pPr eaLnBrk="1" hangingPunct="1">
              <a:buFont typeface="Wingdings" panose="05000000000000000000" pitchFamily="2" charset="2"/>
              <a:buNone/>
            </a:pPr>
            <a:r>
              <a:rPr lang="en-CA" altLang="en-US" sz="2200"/>
              <a:t>B &amp; C) Record the probability distribution </a:t>
            </a:r>
            <a:r>
              <a:rPr lang="en-CA" altLang="en-US" sz="2200" b="1"/>
              <a:t>(PDF) </a:t>
            </a:r>
            <a:r>
              <a:rPr lang="en-CA" altLang="en-US" sz="2200"/>
              <a:t>on your Ti-83 </a:t>
            </a:r>
          </a:p>
        </p:txBody>
      </p:sp>
      <p:sp>
        <p:nvSpPr>
          <p:cNvPr id="5" name="Content Placeholder 2">
            <a:extLst>
              <a:ext uri="{FF2B5EF4-FFF2-40B4-BE49-F238E27FC236}">
                <a16:creationId xmlns:a16="http://schemas.microsoft.com/office/drawing/2014/main" id="{239527A8-DC8E-45E5-9D6E-9046F3AA84D0}"/>
              </a:ext>
            </a:extLst>
          </p:cNvPr>
          <p:cNvSpPr txBox="1">
            <a:spLocks/>
          </p:cNvSpPr>
          <p:nvPr/>
        </p:nvSpPr>
        <p:spPr bwMode="auto">
          <a:xfrm>
            <a:off x="1774826" y="692150"/>
            <a:ext cx="7561263" cy="433388"/>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Press Edit </a:t>
            </a:r>
            <a:r>
              <a:rPr lang="en-CA" sz="2200" dirty="0">
                <a:latin typeface="+mn-lt"/>
                <a:cs typeface="+mn-cs"/>
                <a:sym typeface="Wingdings" pitchFamily="2" charset="2"/>
              </a:rPr>
              <a:t> Stat  Enter 1 to 10 in L</a:t>
            </a:r>
            <a:r>
              <a:rPr lang="en-CA" sz="2200" baseline="-25000" dirty="0">
                <a:latin typeface="Arial" charset="0"/>
                <a:cs typeface="Arial" charset="0"/>
                <a:sym typeface="Wingdings" pitchFamily="2" charset="2"/>
              </a:rPr>
              <a:t>1</a:t>
            </a:r>
            <a:endParaRPr lang="en-CA" sz="2200" dirty="0">
              <a:latin typeface="+mn-lt"/>
              <a:cs typeface="+mn-cs"/>
            </a:endParaRPr>
          </a:p>
        </p:txBody>
      </p:sp>
      <p:sp>
        <p:nvSpPr>
          <p:cNvPr id="6" name="Content Placeholder 2">
            <a:extLst>
              <a:ext uri="{FF2B5EF4-FFF2-40B4-BE49-F238E27FC236}">
                <a16:creationId xmlns:a16="http://schemas.microsoft.com/office/drawing/2014/main" id="{B006EED3-6F6E-413E-AFC5-1BA8680A9D14}"/>
              </a:ext>
            </a:extLst>
          </p:cNvPr>
          <p:cNvSpPr txBox="1">
            <a:spLocks/>
          </p:cNvSpPr>
          <p:nvPr/>
        </p:nvSpPr>
        <p:spPr bwMode="auto">
          <a:xfrm>
            <a:off x="1774826" y="1125538"/>
            <a:ext cx="7561263" cy="4318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In L</a:t>
            </a:r>
            <a:r>
              <a:rPr lang="en-CA" sz="2200" baseline="-25000" dirty="0">
                <a:latin typeface="Arial" charset="0"/>
                <a:cs typeface="Arial" charset="0"/>
                <a:sym typeface="Wingdings" pitchFamily="2" charset="2"/>
              </a:rPr>
              <a:t>2</a:t>
            </a:r>
            <a:r>
              <a:rPr lang="en-CA" sz="2200" dirty="0">
                <a:latin typeface="+mn-lt"/>
                <a:cs typeface="+mn-cs"/>
              </a:rPr>
              <a:t>: Enter  2</a:t>
            </a:r>
            <a:r>
              <a:rPr lang="en-CA" sz="2200" baseline="30000" dirty="0">
                <a:latin typeface="+mn-lt"/>
                <a:cs typeface="+mn-cs"/>
              </a:rPr>
              <a:t>nd</a:t>
            </a:r>
            <a:r>
              <a:rPr lang="en-CA" sz="2200" dirty="0">
                <a:latin typeface="+mn-lt"/>
                <a:cs typeface="+mn-cs"/>
              </a:rPr>
              <a:t> </a:t>
            </a:r>
            <a:r>
              <a:rPr lang="en-CA" sz="2200" dirty="0">
                <a:latin typeface="+mn-lt"/>
                <a:cs typeface="+mn-cs"/>
                <a:sym typeface="Wingdings" pitchFamily="2" charset="2"/>
              </a:rPr>
              <a:t> </a:t>
            </a:r>
            <a:r>
              <a:rPr lang="en-CA" sz="2200" dirty="0" err="1">
                <a:latin typeface="+mn-lt"/>
                <a:cs typeface="+mn-cs"/>
                <a:sym typeface="Wingdings" pitchFamily="2" charset="2"/>
              </a:rPr>
              <a:t>Vars</a:t>
            </a:r>
            <a:r>
              <a:rPr lang="en-CA" sz="2200" dirty="0">
                <a:latin typeface="+mn-lt"/>
                <a:cs typeface="+mn-cs"/>
                <a:sym typeface="Wingdings" pitchFamily="2" charset="2"/>
              </a:rPr>
              <a:t>  D: </a:t>
            </a:r>
            <a:r>
              <a:rPr lang="en-CA" sz="2200" dirty="0" err="1">
                <a:latin typeface="+mn-lt"/>
                <a:cs typeface="+mn-cs"/>
                <a:sym typeface="Wingdings" pitchFamily="2" charset="2"/>
              </a:rPr>
              <a:t>geometpdf</a:t>
            </a:r>
            <a:r>
              <a:rPr lang="en-CA" sz="2200" dirty="0">
                <a:latin typeface="+mn-lt"/>
                <a:cs typeface="+mn-cs"/>
                <a:sym typeface="Wingdings" pitchFamily="2" charset="2"/>
              </a:rPr>
              <a:t>(1/6,L</a:t>
            </a:r>
            <a:r>
              <a:rPr lang="en-CA" sz="2200" baseline="-25000" dirty="0">
                <a:latin typeface="+mn-lt"/>
                <a:cs typeface="+mn-cs"/>
                <a:sym typeface="Wingdings" pitchFamily="2" charset="2"/>
              </a:rPr>
              <a:t>1</a:t>
            </a:r>
            <a:r>
              <a:rPr lang="en-CA" sz="2200" dirty="0">
                <a:latin typeface="+mn-lt"/>
                <a:cs typeface="+mn-cs"/>
                <a:sym typeface="Wingdings" pitchFamily="2" charset="2"/>
              </a:rPr>
              <a:t>)</a:t>
            </a:r>
            <a:endParaRPr lang="en-CA" sz="2200" dirty="0">
              <a:latin typeface="+mn-lt"/>
              <a:cs typeface="+mn-cs"/>
            </a:endParaRPr>
          </a:p>
        </p:txBody>
      </p:sp>
      <p:grpSp>
        <p:nvGrpSpPr>
          <p:cNvPr id="2" name="Group 9">
            <a:extLst>
              <a:ext uri="{FF2B5EF4-FFF2-40B4-BE49-F238E27FC236}">
                <a16:creationId xmlns:a16="http://schemas.microsoft.com/office/drawing/2014/main" id="{E55831CD-5047-4B7C-918B-DF3830041951}"/>
              </a:ext>
            </a:extLst>
          </p:cNvPr>
          <p:cNvGrpSpPr>
            <a:grpSpLocks/>
          </p:cNvGrpSpPr>
          <p:nvPr/>
        </p:nvGrpSpPr>
        <p:grpSpPr bwMode="auto">
          <a:xfrm>
            <a:off x="1833563" y="1771650"/>
            <a:ext cx="3471862" cy="2592388"/>
            <a:chOff x="309126" y="1700808"/>
            <a:chExt cx="3758818" cy="2880320"/>
          </a:xfrm>
        </p:grpSpPr>
        <p:pic>
          <p:nvPicPr>
            <p:cNvPr id="29709" name="Picture 4">
              <a:extLst>
                <a:ext uri="{FF2B5EF4-FFF2-40B4-BE49-F238E27FC236}">
                  <a16:creationId xmlns:a16="http://schemas.microsoft.com/office/drawing/2014/main" id="{01B1C325-AA86-48AA-B923-E8DE92E86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00" t="13229" r="5801" b="70139"/>
            <a:stretch>
              <a:fillRect/>
            </a:stretch>
          </p:blipFill>
          <p:spPr bwMode="auto">
            <a:xfrm>
              <a:off x="343995" y="1700808"/>
              <a:ext cx="372394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6">
              <a:extLst>
                <a:ext uri="{FF2B5EF4-FFF2-40B4-BE49-F238E27FC236}">
                  <a16:creationId xmlns:a16="http://schemas.microsoft.com/office/drawing/2014/main" id="{C9007A53-CF34-4AF0-85C9-A01F0A5DF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4806" t="20705" r="6294" b="69846"/>
            <a:stretch>
              <a:fillRect/>
            </a:stretch>
          </p:blipFill>
          <p:spPr bwMode="auto">
            <a:xfrm>
              <a:off x="309126" y="3429000"/>
              <a:ext cx="368681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
            <a:extLst>
              <a:ext uri="{FF2B5EF4-FFF2-40B4-BE49-F238E27FC236}">
                <a16:creationId xmlns:a16="http://schemas.microsoft.com/office/drawing/2014/main" id="{CDA021C4-C9AC-4A02-9040-D3F9FD242616}"/>
              </a:ext>
            </a:extLst>
          </p:cNvPr>
          <p:cNvGrpSpPr>
            <a:grpSpLocks/>
          </p:cNvGrpSpPr>
          <p:nvPr/>
        </p:nvGrpSpPr>
        <p:grpSpPr bwMode="auto">
          <a:xfrm>
            <a:off x="1795464" y="4292600"/>
            <a:ext cx="3436937" cy="431800"/>
            <a:chOff x="343995" y="4581128"/>
            <a:chExt cx="4732061" cy="504056"/>
          </a:xfrm>
        </p:grpSpPr>
        <p:pic>
          <p:nvPicPr>
            <p:cNvPr id="29707" name="Picture 4">
              <a:extLst>
                <a:ext uri="{FF2B5EF4-FFF2-40B4-BE49-F238E27FC236}">
                  <a16:creationId xmlns:a16="http://schemas.microsoft.com/office/drawing/2014/main" id="{3646B9AB-187F-443F-B1E6-4D0894FBF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00" t="29861" r="5801" b="65981"/>
            <a:stretch>
              <a:fillRect/>
            </a:stretch>
          </p:blipFill>
          <p:spPr bwMode="auto">
            <a:xfrm>
              <a:off x="343995" y="4581128"/>
              <a:ext cx="37239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7">
              <a:extLst>
                <a:ext uri="{FF2B5EF4-FFF2-40B4-BE49-F238E27FC236}">
                  <a16:creationId xmlns:a16="http://schemas.microsoft.com/office/drawing/2014/main" id="{6875F1A0-36F1-4253-B0AA-B2481C355F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3075" t="30154" r="6294" b="66064"/>
            <a:stretch>
              <a:fillRect/>
            </a:stretch>
          </p:blipFill>
          <p:spPr bwMode="auto">
            <a:xfrm>
              <a:off x="2987824" y="4621132"/>
              <a:ext cx="2088232" cy="46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4" name="Picture 12">
            <a:extLst>
              <a:ext uri="{FF2B5EF4-FFF2-40B4-BE49-F238E27FC236}">
                <a16:creationId xmlns:a16="http://schemas.microsoft.com/office/drawing/2014/main" id="{40AD601B-1FC2-47D4-8E46-D4C3BAFE63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0" y="4797426"/>
            <a:ext cx="27574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3">
            <a:extLst>
              <a:ext uri="{FF2B5EF4-FFF2-40B4-BE49-F238E27FC236}">
                <a16:creationId xmlns:a16="http://schemas.microsoft.com/office/drawing/2014/main" id="{F4484828-03ED-4641-95D5-AC2031A9DC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5276" y="1773238"/>
            <a:ext cx="4297363"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4">
            <a:extLst>
              <a:ext uri="{FF2B5EF4-FFF2-40B4-BE49-F238E27FC236}">
                <a16:creationId xmlns:a16="http://schemas.microsoft.com/office/drawing/2014/main" id="{7AAA3C5C-611C-4F82-AAB2-9D82035D9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7576" y="4797426"/>
            <a:ext cx="25257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3">
            <a:extLst>
              <a:ext uri="{FF2B5EF4-FFF2-40B4-BE49-F238E27FC236}">
                <a16:creationId xmlns:a16="http://schemas.microsoft.com/office/drawing/2014/main" id="{3F0A14CB-4310-4764-9C60-E9121A8CA4D7}"/>
              </a:ext>
            </a:extLst>
          </p:cNvPr>
          <p:cNvSpPr txBox="1">
            <a:spLocks noChangeArrowheads="1"/>
          </p:cNvSpPr>
          <p:nvPr/>
        </p:nvSpPr>
        <p:spPr bwMode="auto">
          <a:xfrm>
            <a:off x="7351714" y="4724401"/>
            <a:ext cx="2200275" cy="646113"/>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Histogram of the</a:t>
            </a:r>
          </a:p>
          <a:p>
            <a:pPr eaLnBrk="1" hangingPunct="1">
              <a:defRPr/>
            </a:pPr>
            <a:r>
              <a:rPr lang="en-CA" b="1" dirty="0">
                <a:solidFill>
                  <a:srgbClr val="FF0000"/>
                </a:solidFill>
                <a:latin typeface="+mj-lt"/>
                <a:cs typeface="Arial" charset="0"/>
              </a:rPr>
              <a:t> PDF of “X”</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blinds(horizontal)">
                                      <p:cBhvr>
                                        <p:cTn id="27" dur="500"/>
                                        <p:tgtEl>
                                          <p:spTgt spid="13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360"/>
                                        </p:tgtEl>
                                        <p:attrNameLst>
                                          <p:attrName>style.visibility</p:attrName>
                                        </p:attrNameLst>
                                      </p:cBhvr>
                                      <p:to>
                                        <p:strVal val="visible"/>
                                      </p:to>
                                    </p:set>
                                    <p:animEffect transition="in" filter="blinds(horizontal)">
                                      <p:cBhvr>
                                        <p:cTn id="32" dur="500"/>
                                        <p:tgtEl>
                                          <p:spTgt spid="143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359"/>
                                        </p:tgtEl>
                                        <p:attrNameLst>
                                          <p:attrName>style.visibility</p:attrName>
                                        </p:attrNameLst>
                                      </p:cBhvr>
                                      <p:to>
                                        <p:strVal val="visible"/>
                                      </p:to>
                                    </p:set>
                                    <p:animEffect transition="in" filter="blinds(horizontal)">
                                      <p:cBhvr>
                                        <p:cTn id="37" dur="500"/>
                                        <p:tgtEl>
                                          <p:spTgt spid="1435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283E59F2-1479-4EAB-8DD1-E9CF85DF5B2F}"/>
              </a:ext>
            </a:extLst>
          </p:cNvPr>
          <p:cNvGrpSpPr>
            <a:grpSpLocks/>
          </p:cNvGrpSpPr>
          <p:nvPr/>
        </p:nvGrpSpPr>
        <p:grpSpPr bwMode="auto">
          <a:xfrm>
            <a:off x="1768476" y="1746250"/>
            <a:ext cx="3471863" cy="2592388"/>
            <a:chOff x="309126" y="1700808"/>
            <a:chExt cx="3758818" cy="2880320"/>
          </a:xfrm>
        </p:grpSpPr>
        <p:pic>
          <p:nvPicPr>
            <p:cNvPr id="31760" name="Picture 4">
              <a:extLst>
                <a:ext uri="{FF2B5EF4-FFF2-40B4-BE49-F238E27FC236}">
                  <a16:creationId xmlns:a16="http://schemas.microsoft.com/office/drawing/2014/main" id="{49225009-AB54-4A81-84B2-2E958E951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00" t="13229" r="5801" b="70139"/>
            <a:stretch>
              <a:fillRect/>
            </a:stretch>
          </p:blipFill>
          <p:spPr bwMode="auto">
            <a:xfrm>
              <a:off x="343995" y="1700808"/>
              <a:ext cx="372394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6">
              <a:extLst>
                <a:ext uri="{FF2B5EF4-FFF2-40B4-BE49-F238E27FC236}">
                  <a16:creationId xmlns:a16="http://schemas.microsoft.com/office/drawing/2014/main" id="{5B4CD90C-A7B7-4452-A9C1-D90002666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4806" t="20705" r="6294" b="69846"/>
            <a:stretch>
              <a:fillRect/>
            </a:stretch>
          </p:blipFill>
          <p:spPr bwMode="auto">
            <a:xfrm>
              <a:off x="309126" y="3429000"/>
              <a:ext cx="368681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
            <a:extLst>
              <a:ext uri="{FF2B5EF4-FFF2-40B4-BE49-F238E27FC236}">
                <a16:creationId xmlns:a16="http://schemas.microsoft.com/office/drawing/2014/main" id="{253A808F-C471-443E-9756-4BF8418855A0}"/>
              </a:ext>
            </a:extLst>
          </p:cNvPr>
          <p:cNvGrpSpPr>
            <a:grpSpLocks/>
          </p:cNvGrpSpPr>
          <p:nvPr/>
        </p:nvGrpSpPr>
        <p:grpSpPr bwMode="auto">
          <a:xfrm>
            <a:off x="1809750" y="4267200"/>
            <a:ext cx="3436938" cy="431800"/>
            <a:chOff x="343995" y="4581128"/>
            <a:chExt cx="4732061" cy="504056"/>
          </a:xfrm>
        </p:grpSpPr>
        <p:pic>
          <p:nvPicPr>
            <p:cNvPr id="31758" name="Picture 4">
              <a:extLst>
                <a:ext uri="{FF2B5EF4-FFF2-40B4-BE49-F238E27FC236}">
                  <a16:creationId xmlns:a16="http://schemas.microsoft.com/office/drawing/2014/main" id="{0314EBD3-96D3-4B71-8655-3EADCC125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00" t="29861" r="5801" b="65981"/>
            <a:stretch>
              <a:fillRect/>
            </a:stretch>
          </p:blipFill>
          <p:spPr bwMode="auto">
            <a:xfrm>
              <a:off x="343995" y="4581128"/>
              <a:ext cx="37239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7">
              <a:extLst>
                <a:ext uri="{FF2B5EF4-FFF2-40B4-BE49-F238E27FC236}">
                  <a16:creationId xmlns:a16="http://schemas.microsoft.com/office/drawing/2014/main" id="{C505745F-28B5-4096-90C1-597FCE1DA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3075" t="30154" r="6294" b="66064"/>
            <a:stretch>
              <a:fillRect/>
            </a:stretch>
          </p:blipFill>
          <p:spPr bwMode="auto">
            <a:xfrm>
              <a:off x="2987824" y="4621132"/>
              <a:ext cx="2088232" cy="46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
            <a:extLst>
              <a:ext uri="{FF2B5EF4-FFF2-40B4-BE49-F238E27FC236}">
                <a16:creationId xmlns:a16="http://schemas.microsoft.com/office/drawing/2014/main" id="{30F54219-3EF5-45C1-8A70-EA6B23E67EB7}"/>
              </a:ext>
            </a:extLst>
          </p:cNvPr>
          <p:cNvGrpSpPr>
            <a:grpSpLocks/>
          </p:cNvGrpSpPr>
          <p:nvPr/>
        </p:nvGrpSpPr>
        <p:grpSpPr bwMode="auto">
          <a:xfrm>
            <a:off x="3929063" y="2178051"/>
            <a:ext cx="1079500" cy="2022475"/>
            <a:chOff x="2483768" y="2492896"/>
            <a:chExt cx="1079500" cy="2023014"/>
          </a:xfrm>
        </p:grpSpPr>
        <p:pic>
          <p:nvPicPr>
            <p:cNvPr id="31756" name="Picture 8">
              <a:extLst>
                <a:ext uri="{FF2B5EF4-FFF2-40B4-BE49-F238E27FC236}">
                  <a16:creationId xmlns:a16="http://schemas.microsoft.com/office/drawing/2014/main" id="{7E9A874C-0BB9-4033-A01B-95CDFBB3B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9653" t="24570" r="31023" b="56531"/>
            <a:stretch>
              <a:fillRect/>
            </a:stretch>
          </p:blipFill>
          <p:spPr bwMode="auto">
            <a:xfrm>
              <a:off x="2483768" y="2492896"/>
              <a:ext cx="10795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9">
              <a:extLst>
                <a:ext uri="{FF2B5EF4-FFF2-40B4-BE49-F238E27FC236}">
                  <a16:creationId xmlns:a16="http://schemas.microsoft.com/office/drawing/2014/main" id="{97787B8F-1983-4A9E-A254-DC831F0ECD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0040" t="33075" r="32281" b="58420"/>
            <a:stretch>
              <a:fillRect/>
            </a:stretch>
          </p:blipFill>
          <p:spPr bwMode="auto">
            <a:xfrm>
              <a:off x="2514417" y="3866623"/>
              <a:ext cx="9350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7">
            <a:extLst>
              <a:ext uri="{FF2B5EF4-FFF2-40B4-BE49-F238E27FC236}">
                <a16:creationId xmlns:a16="http://schemas.microsoft.com/office/drawing/2014/main" id="{7B5769EA-2FB1-4CFC-B6A4-2DB81AB0F2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14520" b="20015"/>
          <a:stretch>
            <a:fillRect/>
          </a:stretch>
        </p:blipFill>
        <p:spPr bwMode="auto">
          <a:xfrm>
            <a:off x="1635125" y="4918075"/>
            <a:ext cx="29146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
            <a:extLst>
              <a:ext uri="{FF2B5EF4-FFF2-40B4-BE49-F238E27FC236}">
                <a16:creationId xmlns:a16="http://schemas.microsoft.com/office/drawing/2014/main" id="{8B978353-BFED-45C5-B709-5F6CE68F2A33}"/>
              </a:ext>
            </a:extLst>
          </p:cNvPr>
          <p:cNvSpPr txBox="1">
            <a:spLocks noChangeArrowheads="1"/>
          </p:cNvSpPr>
          <p:nvPr/>
        </p:nvSpPr>
        <p:spPr bwMode="auto">
          <a:xfrm>
            <a:off x="6680200" y="4860926"/>
            <a:ext cx="2679700" cy="646113"/>
          </a:xfrm>
          <a:prstGeom prst="rect">
            <a:avLst/>
          </a:prstGeom>
          <a:noFill/>
          <a:ln w="9525">
            <a:noFill/>
            <a:miter lim="800000"/>
            <a:headEnd/>
            <a:tailEnd/>
          </a:ln>
        </p:spPr>
        <p:txBody>
          <a:bodyPr>
            <a:spAutoFit/>
          </a:bodyPr>
          <a:lstStyle/>
          <a:p>
            <a:pPr eaLnBrk="1" hangingPunct="1">
              <a:defRPr/>
            </a:pPr>
            <a:r>
              <a:rPr lang="en-CA" b="1" dirty="0">
                <a:solidFill>
                  <a:srgbClr val="FF0000"/>
                </a:solidFill>
                <a:latin typeface="+mj-lt"/>
                <a:cs typeface="Arial" charset="0"/>
              </a:rPr>
              <a:t>Histogram of the CDF  of “X”</a:t>
            </a:r>
          </a:p>
        </p:txBody>
      </p:sp>
      <p:sp>
        <p:nvSpPr>
          <p:cNvPr id="15" name="Content Placeholder 2">
            <a:extLst>
              <a:ext uri="{FF2B5EF4-FFF2-40B4-BE49-F238E27FC236}">
                <a16:creationId xmlns:a16="http://schemas.microsoft.com/office/drawing/2014/main" id="{9E4AF8E7-6FDD-4D55-9CC4-E4355B42424A}"/>
              </a:ext>
            </a:extLst>
          </p:cNvPr>
          <p:cNvSpPr txBox="1">
            <a:spLocks/>
          </p:cNvSpPr>
          <p:nvPr/>
        </p:nvSpPr>
        <p:spPr bwMode="auto">
          <a:xfrm>
            <a:off x="1701801" y="404813"/>
            <a:ext cx="8697913" cy="8636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c) &amp; d) Record the cumulative probability distribution </a:t>
            </a:r>
            <a:r>
              <a:rPr lang="en-CA" sz="2200" b="1" dirty="0">
                <a:latin typeface="+mn-lt"/>
                <a:cs typeface="+mn-cs"/>
              </a:rPr>
              <a:t>(CDF) </a:t>
            </a:r>
            <a:r>
              <a:rPr lang="en-CA" sz="2200" dirty="0">
                <a:latin typeface="+mn-lt"/>
                <a:cs typeface="+mn-cs"/>
              </a:rPr>
              <a:t>on your Ti-83 </a:t>
            </a:r>
          </a:p>
        </p:txBody>
      </p:sp>
      <p:sp>
        <p:nvSpPr>
          <p:cNvPr id="16" name="Content Placeholder 2">
            <a:extLst>
              <a:ext uri="{FF2B5EF4-FFF2-40B4-BE49-F238E27FC236}">
                <a16:creationId xmlns:a16="http://schemas.microsoft.com/office/drawing/2014/main" id="{FB023251-AC72-4245-9553-1B2C5BF7E431}"/>
              </a:ext>
            </a:extLst>
          </p:cNvPr>
          <p:cNvSpPr txBox="1">
            <a:spLocks/>
          </p:cNvSpPr>
          <p:nvPr/>
        </p:nvSpPr>
        <p:spPr bwMode="auto">
          <a:xfrm>
            <a:off x="1847851" y="1268413"/>
            <a:ext cx="7559675" cy="4318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In L</a:t>
            </a:r>
            <a:r>
              <a:rPr lang="en-CA" sz="2200" baseline="-25000" dirty="0">
                <a:latin typeface="Arial" charset="0"/>
                <a:cs typeface="Arial" charset="0"/>
                <a:sym typeface="Wingdings" pitchFamily="2" charset="2"/>
              </a:rPr>
              <a:t>2</a:t>
            </a:r>
            <a:r>
              <a:rPr lang="en-CA" sz="2200" dirty="0">
                <a:latin typeface="+mn-lt"/>
                <a:cs typeface="+mn-cs"/>
              </a:rPr>
              <a:t>: Enter  2</a:t>
            </a:r>
            <a:r>
              <a:rPr lang="en-CA" sz="2200" baseline="30000" dirty="0">
                <a:latin typeface="+mn-lt"/>
                <a:cs typeface="+mn-cs"/>
              </a:rPr>
              <a:t>nd</a:t>
            </a:r>
            <a:r>
              <a:rPr lang="en-CA" sz="2200" dirty="0">
                <a:latin typeface="+mn-lt"/>
                <a:cs typeface="+mn-cs"/>
              </a:rPr>
              <a:t> </a:t>
            </a:r>
            <a:r>
              <a:rPr lang="en-CA" sz="2200" dirty="0">
                <a:latin typeface="+mn-lt"/>
                <a:cs typeface="+mn-cs"/>
                <a:sym typeface="Wingdings" pitchFamily="2" charset="2"/>
              </a:rPr>
              <a:t> </a:t>
            </a:r>
            <a:r>
              <a:rPr lang="en-CA" sz="2200" dirty="0" err="1">
                <a:latin typeface="+mn-lt"/>
                <a:cs typeface="+mn-cs"/>
                <a:sym typeface="Wingdings" pitchFamily="2" charset="2"/>
              </a:rPr>
              <a:t>Vars</a:t>
            </a:r>
            <a:r>
              <a:rPr lang="en-CA" sz="2200" dirty="0">
                <a:latin typeface="+mn-lt"/>
                <a:cs typeface="+mn-cs"/>
                <a:sym typeface="Wingdings" pitchFamily="2" charset="2"/>
              </a:rPr>
              <a:t>  E: </a:t>
            </a:r>
            <a:r>
              <a:rPr lang="en-CA" sz="2200" dirty="0" err="1">
                <a:latin typeface="+mn-lt"/>
                <a:cs typeface="+mn-cs"/>
                <a:sym typeface="Wingdings" pitchFamily="2" charset="2"/>
              </a:rPr>
              <a:t>geometcdf</a:t>
            </a:r>
            <a:r>
              <a:rPr lang="en-CA" sz="2200" dirty="0">
                <a:latin typeface="+mn-lt"/>
                <a:cs typeface="+mn-cs"/>
                <a:sym typeface="Wingdings" pitchFamily="2" charset="2"/>
              </a:rPr>
              <a:t>(1/6,L</a:t>
            </a:r>
            <a:r>
              <a:rPr lang="en-CA" sz="2200" baseline="-25000" dirty="0">
                <a:latin typeface="+mn-lt"/>
                <a:cs typeface="+mn-cs"/>
                <a:sym typeface="Wingdings" pitchFamily="2" charset="2"/>
              </a:rPr>
              <a:t>1</a:t>
            </a:r>
            <a:r>
              <a:rPr lang="en-CA" sz="2200" dirty="0">
                <a:latin typeface="+mn-lt"/>
                <a:cs typeface="+mn-cs"/>
                <a:sym typeface="Wingdings" pitchFamily="2" charset="2"/>
              </a:rPr>
              <a:t>)</a:t>
            </a:r>
            <a:endParaRPr lang="en-CA" sz="2200" dirty="0">
              <a:latin typeface="+mn-lt"/>
              <a:cs typeface="+mn-cs"/>
            </a:endParaRPr>
          </a:p>
        </p:txBody>
      </p:sp>
      <p:pic>
        <p:nvPicPr>
          <p:cNvPr id="29698" name="Picture 2">
            <a:extLst>
              <a:ext uri="{FF2B5EF4-FFF2-40B4-BE49-F238E27FC236}">
                <a16:creationId xmlns:a16="http://schemas.microsoft.com/office/drawing/2014/main" id="{FD09B418-DF8F-4ACF-9E26-2F04AC6B2C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4376" y="4376738"/>
            <a:ext cx="1809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a16="http://schemas.microsoft.com/office/drawing/2014/main" id="{C7228FD8-8097-4664-8959-7E1B86B12B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8451" y="1749426"/>
            <a:ext cx="43592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a:extLst>
              <a:ext uri="{FF2B5EF4-FFF2-40B4-BE49-F238E27FC236}">
                <a16:creationId xmlns:a16="http://schemas.microsoft.com/office/drawing/2014/main" id="{2BA3FD4B-12F6-4DFC-A35D-0E1F64D3B2E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6925" y="4892675"/>
            <a:ext cx="18986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nodeType="withEffect">
                                  <p:stCondLst>
                                    <p:cond delay="0"/>
                                  </p:stCondLst>
                                  <p:childTnLst>
                                    <p:set>
                                      <p:cBhvr>
                                        <p:cTn id="22" dur="1" fill="hold">
                                          <p:stCondLst>
                                            <p:cond delay="0"/>
                                          </p:stCondLst>
                                        </p:cTn>
                                        <p:tgtEl>
                                          <p:spTgt spid="29698"/>
                                        </p:tgtEl>
                                        <p:attrNameLst>
                                          <p:attrName>style.visibility</p:attrName>
                                        </p:attrNameLst>
                                      </p:cBhvr>
                                      <p:to>
                                        <p:strVal val="visible"/>
                                      </p:to>
                                    </p:set>
                                    <p:animEffect transition="in" filter="blinds(horizontal)">
                                      <p:cBhvr>
                                        <p:cTn id="23" dur="500"/>
                                        <p:tgtEl>
                                          <p:spTgt spid="296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9700"/>
                                        </p:tgtEl>
                                        <p:attrNameLst>
                                          <p:attrName>style.visibility</p:attrName>
                                        </p:attrNameLst>
                                      </p:cBhvr>
                                      <p:to>
                                        <p:strVal val="visible"/>
                                      </p:to>
                                    </p:set>
                                    <p:animEffect transition="in" filter="blinds(horizontal)">
                                      <p:cBhvr>
                                        <p:cTn id="38" dur="500"/>
                                        <p:tgtEl>
                                          <p:spTgt spid="2970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9699"/>
                                        </p:tgtEl>
                                        <p:attrNameLst>
                                          <p:attrName>style.visibility</p:attrName>
                                        </p:attrNameLst>
                                      </p:cBhvr>
                                      <p:to>
                                        <p:strVal val="visible"/>
                                      </p:to>
                                    </p:set>
                                    <p:animEffect transition="in" filter="blinds(horizontal)">
                                      <p:cBhvr>
                                        <p:cTn id="43" dur="500"/>
                                        <p:tgtEl>
                                          <p:spTgt spid="2969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0362956B-16E3-456C-9956-0E9B13438880}"/>
              </a:ext>
            </a:extLst>
          </p:cNvPr>
          <p:cNvSpPr>
            <a:spLocks noGrp="1"/>
          </p:cNvSpPr>
          <p:nvPr>
            <p:ph sz="quarter" idx="1"/>
          </p:nvPr>
        </p:nvSpPr>
        <p:spPr>
          <a:xfrm>
            <a:off x="226423" y="323056"/>
            <a:ext cx="11364685" cy="6211887"/>
          </a:xfrm>
        </p:spPr>
        <p:txBody>
          <a:bodyPr/>
          <a:lstStyle/>
          <a:p>
            <a:pPr eaLnBrk="1" hangingPunct="1">
              <a:buFont typeface="Wingdings" panose="05000000000000000000" pitchFamily="2" charset="2"/>
              <a:buNone/>
            </a:pPr>
            <a:r>
              <a:rPr lang="en-CA" altLang="en-US" sz="2200" dirty="0"/>
              <a:t>Ex: Suppose that 1 in every 50 scratch and win ticket actually wins a prize. If </a:t>
            </a:r>
            <a:r>
              <a:rPr lang="en-US" altLang="en-US" sz="2200" dirty="0"/>
              <a:t>you randomly select a bunch of tickets, how many would you need to expect your first winning ticket?  </a:t>
            </a:r>
          </a:p>
          <a:p>
            <a:pPr eaLnBrk="1" hangingPunct="1">
              <a:buFont typeface="Wingdings" panose="05000000000000000000" pitchFamily="2" charset="2"/>
              <a:buNone/>
            </a:pPr>
            <a:endParaRPr lang="en-US" altLang="en-US" sz="2200" dirty="0"/>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b) What is the probability that it will take more than 10 tickets to get your first win? </a:t>
            </a:r>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c) </a:t>
            </a:r>
            <a:r>
              <a:rPr lang="en-US" altLang="en-US" sz="2200" dirty="0"/>
              <a:t>Construct a </a:t>
            </a:r>
            <a:r>
              <a:rPr lang="en-US" altLang="en-US" sz="2200" b="1" i="1" dirty="0"/>
              <a:t>cumulative probability distribution </a:t>
            </a:r>
            <a:r>
              <a:rPr lang="en-US" altLang="en-US" sz="2200" b="1" dirty="0"/>
              <a:t>(CDF)</a:t>
            </a:r>
            <a:r>
              <a:rPr lang="en-US" altLang="en-US" sz="2200" dirty="0"/>
              <a:t> table (up to </a:t>
            </a:r>
            <a:r>
              <a:rPr lang="en-US" altLang="en-US" sz="2200" i="1" dirty="0"/>
              <a:t>n</a:t>
            </a:r>
            <a:r>
              <a:rPr lang="en-US" altLang="en-US" sz="2200" dirty="0"/>
              <a:t> = 20) for the number of cases examined until you get your first winning ticket</a:t>
            </a:r>
          </a:p>
        </p:txBody>
      </p:sp>
      <p:graphicFrame>
        <p:nvGraphicFramePr>
          <p:cNvPr id="1026" name="Object 3">
            <a:extLst>
              <a:ext uri="{FF2B5EF4-FFF2-40B4-BE49-F238E27FC236}">
                <a16:creationId xmlns:a16="http://schemas.microsoft.com/office/drawing/2014/main" id="{1230D705-74A9-4DBF-9B5C-FDF2A91FBD97}"/>
              </a:ext>
            </a:extLst>
          </p:cNvPr>
          <p:cNvGraphicFramePr>
            <a:graphicFrameLocks noChangeAspect="1"/>
          </p:cNvGraphicFramePr>
          <p:nvPr/>
        </p:nvGraphicFramePr>
        <p:xfrm>
          <a:off x="1919289" y="1582738"/>
          <a:ext cx="974725" cy="793750"/>
        </p:xfrm>
        <a:graphic>
          <a:graphicData uri="http://schemas.openxmlformats.org/presentationml/2006/ole">
            <mc:AlternateContent xmlns:mc="http://schemas.openxmlformats.org/markup-compatibility/2006">
              <mc:Choice xmlns:v="urn:schemas-microsoft-com:vml" Requires="v">
                <p:oleObj name="Equation" r:id="rId4" imgW="482400" imgH="393480" progId="Equation.DSMT4">
                  <p:embed/>
                </p:oleObj>
              </mc:Choice>
              <mc:Fallback>
                <p:oleObj name="Equation" r:id="rId4" imgW="482400" imgH="393480" progId="Equation.DSMT4">
                  <p:embed/>
                  <p:pic>
                    <p:nvPicPr>
                      <p:cNvPr id="1026" name="Object 3">
                        <a:extLst>
                          <a:ext uri="{FF2B5EF4-FFF2-40B4-BE49-F238E27FC236}">
                            <a16:creationId xmlns:a16="http://schemas.microsoft.com/office/drawing/2014/main" id="{1230D705-74A9-4DBF-9B5C-FDF2A91FB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9" y="1582738"/>
                        <a:ext cx="97472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CDDA91C8-1F81-49AD-A3EC-B13DFAF667F2}"/>
              </a:ext>
            </a:extLst>
          </p:cNvPr>
          <p:cNvGraphicFramePr>
            <a:graphicFrameLocks noChangeAspect="1"/>
          </p:cNvGraphicFramePr>
          <p:nvPr/>
        </p:nvGraphicFramePr>
        <p:xfrm>
          <a:off x="3503614" y="1557339"/>
          <a:ext cx="871537" cy="846137"/>
        </p:xfrm>
        <a:graphic>
          <a:graphicData uri="http://schemas.openxmlformats.org/presentationml/2006/ole">
            <mc:AlternateContent xmlns:mc="http://schemas.openxmlformats.org/markup-compatibility/2006">
              <mc:Choice xmlns:v="urn:schemas-microsoft-com:vml" Requires="v">
                <p:oleObj name="Equation" r:id="rId6" imgW="431613" imgH="418918" progId="Equation.DSMT4">
                  <p:embed/>
                </p:oleObj>
              </mc:Choice>
              <mc:Fallback>
                <p:oleObj name="Equation" r:id="rId6" imgW="431613" imgH="418918" progId="Equation.DSMT4">
                  <p:embed/>
                  <p:pic>
                    <p:nvPicPr>
                      <p:cNvPr id="4" name="Object 3">
                        <a:extLst>
                          <a:ext uri="{FF2B5EF4-FFF2-40B4-BE49-F238E27FC236}">
                            <a16:creationId xmlns:a16="http://schemas.microsoft.com/office/drawing/2014/main" id="{CDDA91C8-1F81-49AD-A3EC-B13DFAF667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3614" y="1557339"/>
                        <a:ext cx="871537"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131CBBA3-7BAD-4750-82AD-F48CA214DA95}"/>
              </a:ext>
            </a:extLst>
          </p:cNvPr>
          <p:cNvGraphicFramePr>
            <a:graphicFrameLocks noChangeAspect="1"/>
          </p:cNvGraphicFramePr>
          <p:nvPr/>
        </p:nvGraphicFramePr>
        <p:xfrm>
          <a:off x="4440238" y="1773239"/>
          <a:ext cx="639762" cy="358775"/>
        </p:xfrm>
        <a:graphic>
          <a:graphicData uri="http://schemas.openxmlformats.org/presentationml/2006/ole">
            <mc:AlternateContent xmlns:mc="http://schemas.openxmlformats.org/markup-compatibility/2006">
              <mc:Choice xmlns:v="urn:schemas-microsoft-com:vml" Requires="v">
                <p:oleObj name="Equation" r:id="rId8" imgW="317160" imgH="177480" progId="Equation.DSMT4">
                  <p:embed/>
                </p:oleObj>
              </mc:Choice>
              <mc:Fallback>
                <p:oleObj name="Equation" r:id="rId8" imgW="317160" imgH="177480" progId="Equation.DSMT4">
                  <p:embed/>
                  <p:pic>
                    <p:nvPicPr>
                      <p:cNvPr id="5" name="Object 4">
                        <a:extLst>
                          <a:ext uri="{FF2B5EF4-FFF2-40B4-BE49-F238E27FC236}">
                            <a16:creationId xmlns:a16="http://schemas.microsoft.com/office/drawing/2014/main" id="{131CBBA3-7BAD-4750-82AD-F48CA214DA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0238" y="1773239"/>
                        <a:ext cx="639762"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3">
            <a:extLst>
              <a:ext uri="{FF2B5EF4-FFF2-40B4-BE49-F238E27FC236}">
                <a16:creationId xmlns:a16="http://schemas.microsoft.com/office/drawing/2014/main" id="{D1F9A342-8194-4D52-AB89-287823C21965}"/>
              </a:ext>
            </a:extLst>
          </p:cNvPr>
          <p:cNvSpPr txBox="1">
            <a:spLocks noChangeArrowheads="1"/>
          </p:cNvSpPr>
          <p:nvPr/>
        </p:nvSpPr>
        <p:spPr bwMode="auto">
          <a:xfrm>
            <a:off x="5808663" y="1557339"/>
            <a:ext cx="4170362" cy="922337"/>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An expected value of 20 indicates</a:t>
            </a:r>
            <a:br>
              <a:rPr lang="en-CA" b="1" dirty="0">
                <a:solidFill>
                  <a:srgbClr val="FF0000"/>
                </a:solidFill>
                <a:latin typeface="+mj-lt"/>
                <a:cs typeface="Arial" charset="0"/>
              </a:rPr>
            </a:br>
            <a:r>
              <a:rPr lang="en-CA" b="1" dirty="0">
                <a:solidFill>
                  <a:srgbClr val="FF0000"/>
                </a:solidFill>
                <a:latin typeface="+mj-lt"/>
                <a:cs typeface="Arial" charset="0"/>
              </a:rPr>
              <a:t>that we would expect 20 tickets </a:t>
            </a:r>
            <a:br>
              <a:rPr lang="en-CA" b="1" dirty="0">
                <a:solidFill>
                  <a:srgbClr val="FF0000"/>
                </a:solidFill>
                <a:latin typeface="+mj-lt"/>
                <a:cs typeface="Arial" charset="0"/>
              </a:rPr>
            </a:br>
            <a:r>
              <a:rPr lang="en-CA" b="1" dirty="0">
                <a:solidFill>
                  <a:srgbClr val="FF0000"/>
                </a:solidFill>
                <a:latin typeface="+mj-lt"/>
                <a:cs typeface="Arial" charset="0"/>
              </a:rPr>
              <a:t>to get our first winning ticket</a:t>
            </a:r>
          </a:p>
        </p:txBody>
      </p:sp>
      <p:graphicFrame>
        <p:nvGraphicFramePr>
          <p:cNvPr id="7" name="Object 5">
            <a:extLst>
              <a:ext uri="{FF2B5EF4-FFF2-40B4-BE49-F238E27FC236}">
                <a16:creationId xmlns:a16="http://schemas.microsoft.com/office/drawing/2014/main" id="{A823BCC8-2C5C-4ED5-86D3-E6B2F633882D}"/>
              </a:ext>
            </a:extLst>
          </p:cNvPr>
          <p:cNvGraphicFramePr>
            <a:graphicFrameLocks noChangeAspect="1"/>
          </p:cNvGraphicFramePr>
          <p:nvPr/>
        </p:nvGraphicFramePr>
        <p:xfrm>
          <a:off x="2057401" y="3500439"/>
          <a:ext cx="1592263" cy="511175"/>
        </p:xfrm>
        <a:graphic>
          <a:graphicData uri="http://schemas.openxmlformats.org/presentationml/2006/ole">
            <mc:AlternateContent xmlns:mc="http://schemas.openxmlformats.org/markup-compatibility/2006">
              <mc:Choice xmlns:v="urn:schemas-microsoft-com:vml" Requires="v">
                <p:oleObj name="Equation" r:id="rId10" imgW="787320" imgH="253800" progId="Equation.DSMT4">
                  <p:embed/>
                </p:oleObj>
              </mc:Choice>
              <mc:Fallback>
                <p:oleObj name="Equation" r:id="rId10" imgW="787320" imgH="253800" progId="Equation.DSMT4">
                  <p:embed/>
                  <p:pic>
                    <p:nvPicPr>
                      <p:cNvPr id="7" name="Object 5">
                        <a:extLst>
                          <a:ext uri="{FF2B5EF4-FFF2-40B4-BE49-F238E27FC236}">
                            <a16:creationId xmlns:a16="http://schemas.microsoft.com/office/drawing/2014/main" id="{A823BCC8-2C5C-4ED5-86D3-E6B2F63388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1" y="3500439"/>
                        <a:ext cx="159226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22D81C1D-9167-4AFB-B683-4B977A5AEEB3}"/>
              </a:ext>
            </a:extLst>
          </p:cNvPr>
          <p:cNvGraphicFramePr>
            <a:graphicFrameLocks noChangeAspect="1"/>
          </p:cNvGraphicFramePr>
          <p:nvPr/>
        </p:nvGraphicFramePr>
        <p:xfrm>
          <a:off x="3719514" y="3443289"/>
          <a:ext cx="1411287" cy="561975"/>
        </p:xfrm>
        <a:graphic>
          <a:graphicData uri="http://schemas.openxmlformats.org/presentationml/2006/ole">
            <mc:AlternateContent xmlns:mc="http://schemas.openxmlformats.org/markup-compatibility/2006">
              <mc:Choice xmlns:v="urn:schemas-microsoft-com:vml" Requires="v">
                <p:oleObj name="Equation" r:id="rId12" imgW="698500" imgH="279400" progId="Equation.DSMT4">
                  <p:embed/>
                </p:oleObj>
              </mc:Choice>
              <mc:Fallback>
                <p:oleObj name="Equation" r:id="rId12" imgW="698500" imgH="279400" progId="Equation.DSMT4">
                  <p:embed/>
                  <p:pic>
                    <p:nvPicPr>
                      <p:cNvPr id="8" name="Object 6">
                        <a:extLst>
                          <a:ext uri="{FF2B5EF4-FFF2-40B4-BE49-F238E27FC236}">
                            <a16:creationId xmlns:a16="http://schemas.microsoft.com/office/drawing/2014/main" id="{22D81C1D-9167-4AFB-B683-4B977A5AEEB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9514" y="3443289"/>
                        <a:ext cx="1411287"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D66FB80F-94A8-4A61-A274-04DE60ADA89F}"/>
              </a:ext>
            </a:extLst>
          </p:cNvPr>
          <p:cNvGraphicFramePr>
            <a:graphicFrameLocks noChangeAspect="1"/>
          </p:cNvGraphicFramePr>
          <p:nvPr/>
        </p:nvGraphicFramePr>
        <p:xfrm>
          <a:off x="5102226" y="3429001"/>
          <a:ext cx="1281113" cy="561975"/>
        </p:xfrm>
        <a:graphic>
          <a:graphicData uri="http://schemas.openxmlformats.org/presentationml/2006/ole">
            <mc:AlternateContent xmlns:mc="http://schemas.openxmlformats.org/markup-compatibility/2006">
              <mc:Choice xmlns:v="urn:schemas-microsoft-com:vml" Requires="v">
                <p:oleObj name="Equation" r:id="rId14" imgW="634725" imgH="279279" progId="Equation.DSMT4">
                  <p:embed/>
                </p:oleObj>
              </mc:Choice>
              <mc:Fallback>
                <p:oleObj name="Equation" r:id="rId14" imgW="634725" imgH="279279" progId="Equation.DSMT4">
                  <p:embed/>
                  <p:pic>
                    <p:nvPicPr>
                      <p:cNvPr id="9" name="Object 7">
                        <a:extLst>
                          <a:ext uri="{FF2B5EF4-FFF2-40B4-BE49-F238E27FC236}">
                            <a16:creationId xmlns:a16="http://schemas.microsoft.com/office/drawing/2014/main" id="{D66FB80F-94A8-4A61-A274-04DE60ADA8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2226" y="3429001"/>
                        <a:ext cx="1281113"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6EF599FC-D3FB-4A64-88B1-0A454620369C}"/>
              </a:ext>
            </a:extLst>
          </p:cNvPr>
          <p:cNvGraphicFramePr>
            <a:graphicFrameLocks noChangeAspect="1"/>
          </p:cNvGraphicFramePr>
          <p:nvPr/>
        </p:nvGraphicFramePr>
        <p:xfrm>
          <a:off x="6348413" y="3516314"/>
          <a:ext cx="1331912" cy="357187"/>
        </p:xfrm>
        <a:graphic>
          <a:graphicData uri="http://schemas.openxmlformats.org/presentationml/2006/ole">
            <mc:AlternateContent xmlns:mc="http://schemas.openxmlformats.org/markup-compatibility/2006">
              <mc:Choice xmlns:v="urn:schemas-microsoft-com:vml" Requires="v">
                <p:oleObj name="Equation" r:id="rId16" imgW="660113" imgH="177723" progId="Equation.DSMT4">
                  <p:embed/>
                </p:oleObj>
              </mc:Choice>
              <mc:Fallback>
                <p:oleObj name="Equation" r:id="rId16" imgW="660113" imgH="177723" progId="Equation.DSMT4">
                  <p:embed/>
                  <p:pic>
                    <p:nvPicPr>
                      <p:cNvPr id="10" name="Object 8">
                        <a:extLst>
                          <a:ext uri="{FF2B5EF4-FFF2-40B4-BE49-F238E27FC236}">
                            <a16:creationId xmlns:a16="http://schemas.microsoft.com/office/drawing/2014/main" id="{6EF599FC-D3FB-4A64-88B1-0A454620369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8413" y="3516314"/>
                        <a:ext cx="1331912"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5CD8B103-9D7C-441E-ACDB-C1DBE788BAE0}"/>
              </a:ext>
            </a:extLst>
          </p:cNvPr>
          <p:cNvGraphicFramePr>
            <a:graphicFrameLocks noChangeAspect="1"/>
          </p:cNvGraphicFramePr>
          <p:nvPr/>
        </p:nvGraphicFramePr>
        <p:xfrm>
          <a:off x="3368675" y="4044951"/>
          <a:ext cx="3232150" cy="511175"/>
        </p:xfrm>
        <a:graphic>
          <a:graphicData uri="http://schemas.openxmlformats.org/presentationml/2006/ole">
            <mc:AlternateContent xmlns:mc="http://schemas.openxmlformats.org/markup-compatibility/2006">
              <mc:Choice xmlns:v="urn:schemas-microsoft-com:vml" Requires="v">
                <p:oleObj name="Equation" r:id="rId18" imgW="1600200" imgH="254000" progId="Equation.DSMT4">
                  <p:embed/>
                </p:oleObj>
              </mc:Choice>
              <mc:Fallback>
                <p:oleObj name="Equation" r:id="rId18" imgW="1600200" imgH="254000" progId="Equation.DSMT4">
                  <p:embed/>
                  <p:pic>
                    <p:nvPicPr>
                      <p:cNvPr id="11" name="Object 9">
                        <a:extLst>
                          <a:ext uri="{FF2B5EF4-FFF2-40B4-BE49-F238E27FC236}">
                            <a16:creationId xmlns:a16="http://schemas.microsoft.com/office/drawing/2014/main" id="{5CD8B103-9D7C-441E-ACDB-C1DBE788BAE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68675" y="4044951"/>
                        <a:ext cx="323215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493CC8CF-4776-475C-A164-32C38D7E7B67}"/>
              </a:ext>
            </a:extLst>
          </p:cNvPr>
          <p:cNvGraphicFramePr>
            <a:graphicFrameLocks noChangeAspect="1"/>
          </p:cNvGraphicFramePr>
          <p:nvPr/>
        </p:nvGraphicFramePr>
        <p:xfrm>
          <a:off x="6635751" y="4151314"/>
          <a:ext cx="1331913" cy="357187"/>
        </p:xfrm>
        <a:graphic>
          <a:graphicData uri="http://schemas.openxmlformats.org/presentationml/2006/ole">
            <mc:AlternateContent xmlns:mc="http://schemas.openxmlformats.org/markup-compatibility/2006">
              <mc:Choice xmlns:v="urn:schemas-microsoft-com:vml" Requires="v">
                <p:oleObj name="Equation" r:id="rId20" imgW="660113" imgH="177723" progId="Equation.DSMT4">
                  <p:embed/>
                </p:oleObj>
              </mc:Choice>
              <mc:Fallback>
                <p:oleObj name="Equation" r:id="rId20" imgW="660113" imgH="177723" progId="Equation.DSMT4">
                  <p:embed/>
                  <p:pic>
                    <p:nvPicPr>
                      <p:cNvPr id="12" name="Object 10">
                        <a:extLst>
                          <a:ext uri="{FF2B5EF4-FFF2-40B4-BE49-F238E27FC236}">
                            <a16:creationId xmlns:a16="http://schemas.microsoft.com/office/drawing/2014/main" id="{493CC8CF-4776-475C-A164-32C38D7E7B6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35751" y="4151314"/>
                        <a:ext cx="1331913"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B4FFC39B-1B70-4ADE-8FC2-02D24760585E}"/>
              </a:ext>
            </a:extLst>
          </p:cNvPr>
          <p:cNvSpPr>
            <a:spLocks noGrp="1"/>
          </p:cNvSpPr>
          <p:nvPr>
            <p:ph sz="quarter" idx="1"/>
          </p:nvPr>
        </p:nvSpPr>
        <p:spPr>
          <a:xfrm>
            <a:off x="1774826" y="123825"/>
            <a:ext cx="8424863" cy="1289050"/>
          </a:xfrm>
        </p:spPr>
        <p:txBody>
          <a:bodyPr/>
          <a:lstStyle/>
          <a:p>
            <a:pPr eaLnBrk="1" hangingPunct="1">
              <a:buFont typeface="Wingdings" panose="05000000000000000000" pitchFamily="2" charset="2"/>
              <a:buNone/>
            </a:pPr>
            <a:r>
              <a:rPr lang="en-CA" altLang="en-US" sz="2200"/>
              <a:t>c) Probability Distribution Table: </a:t>
            </a:r>
            <a:br>
              <a:rPr lang="en-CA" altLang="en-US" sz="2200"/>
            </a:br>
            <a:r>
              <a:rPr lang="en-CA" altLang="en-US" sz="2200"/>
              <a:t>Press: STAT </a:t>
            </a:r>
            <a:r>
              <a:rPr lang="en-CA" altLang="en-US" sz="2200">
                <a:sym typeface="Wingdings" panose="05000000000000000000" pitchFamily="2" charset="2"/>
              </a:rPr>
              <a:t> Edit  Enter 1 to 10 in L1</a:t>
            </a:r>
          </a:p>
          <a:p>
            <a:pPr eaLnBrk="1" hangingPunct="1">
              <a:buFont typeface="Wingdings" panose="05000000000000000000" pitchFamily="2" charset="2"/>
              <a:buNone/>
            </a:pPr>
            <a:r>
              <a:rPr lang="en-CA" altLang="en-US" sz="2200">
                <a:sym typeface="Wingdings" panose="05000000000000000000" pitchFamily="2" charset="2"/>
              </a:rPr>
              <a:t>	GO to L2 and Enter: 2</a:t>
            </a:r>
            <a:r>
              <a:rPr lang="en-CA" altLang="en-US" sz="2200" baseline="30000">
                <a:sym typeface="Wingdings" panose="05000000000000000000" pitchFamily="2" charset="2"/>
              </a:rPr>
              <a:t>nd</a:t>
            </a:r>
            <a:r>
              <a:rPr lang="en-CA" altLang="en-US" sz="2200">
                <a:sym typeface="Wingdings" panose="05000000000000000000" pitchFamily="2" charset="2"/>
              </a:rPr>
              <a:t>  VARS  E:geometcdf (0.02,L1)</a:t>
            </a:r>
            <a:endParaRPr lang="en-CA" altLang="en-US" sz="2200"/>
          </a:p>
        </p:txBody>
      </p:sp>
      <p:graphicFrame>
        <p:nvGraphicFramePr>
          <p:cNvPr id="3" name="Object 3">
            <a:extLst>
              <a:ext uri="{FF2B5EF4-FFF2-40B4-BE49-F238E27FC236}">
                <a16:creationId xmlns:a16="http://schemas.microsoft.com/office/drawing/2014/main" id="{8D56784E-AAB9-4523-BF28-CCCFEEC67A45}"/>
              </a:ext>
            </a:extLst>
          </p:cNvPr>
          <p:cNvGraphicFramePr>
            <a:graphicFrameLocks noChangeAspect="1"/>
          </p:cNvGraphicFramePr>
          <p:nvPr/>
        </p:nvGraphicFramePr>
        <p:xfrm>
          <a:off x="1728788" y="1628775"/>
          <a:ext cx="1865312" cy="4895850"/>
        </p:xfrm>
        <a:graphic>
          <a:graphicData uri="http://schemas.openxmlformats.org/presentationml/2006/ole">
            <mc:AlternateContent xmlns:mc="http://schemas.openxmlformats.org/markup-compatibility/2006">
              <mc:Choice xmlns:v="urn:schemas-microsoft-com:vml" Requires="v">
                <p:oleObj name="Equation" r:id="rId4" imgW="977900" imgH="2565400" progId="Equation.DSMT4">
                  <p:embed/>
                </p:oleObj>
              </mc:Choice>
              <mc:Fallback>
                <p:oleObj name="Equation" r:id="rId4" imgW="977900" imgH="2565400" progId="Equation.DSMT4">
                  <p:embed/>
                  <p:pic>
                    <p:nvPicPr>
                      <p:cNvPr id="3" name="Object 3">
                        <a:extLst>
                          <a:ext uri="{FF2B5EF4-FFF2-40B4-BE49-F238E27FC236}">
                            <a16:creationId xmlns:a16="http://schemas.microsoft.com/office/drawing/2014/main" id="{8D56784E-AAB9-4523-BF28-CCCFEEC67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788" y="1628775"/>
                        <a:ext cx="1865312"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3">
            <a:extLst>
              <a:ext uri="{FF2B5EF4-FFF2-40B4-BE49-F238E27FC236}">
                <a16:creationId xmlns:a16="http://schemas.microsoft.com/office/drawing/2014/main" id="{F468A0A3-1802-4F6B-9144-DF522C785D49}"/>
              </a:ext>
            </a:extLst>
          </p:cNvPr>
          <p:cNvGraphicFramePr>
            <a:graphicFrameLocks noChangeAspect="1"/>
          </p:cNvGraphicFramePr>
          <p:nvPr/>
        </p:nvGraphicFramePr>
        <p:xfrm>
          <a:off x="3617913" y="1624013"/>
          <a:ext cx="1890712" cy="4895850"/>
        </p:xfrm>
        <a:graphic>
          <a:graphicData uri="http://schemas.openxmlformats.org/presentationml/2006/ole">
            <mc:AlternateContent xmlns:mc="http://schemas.openxmlformats.org/markup-compatibility/2006">
              <mc:Choice xmlns:v="urn:schemas-microsoft-com:vml" Requires="v">
                <p:oleObj name="Equation" r:id="rId6" imgW="990600" imgH="2565400" progId="Equation.DSMT4">
                  <p:embed/>
                </p:oleObj>
              </mc:Choice>
              <mc:Fallback>
                <p:oleObj name="Equation" r:id="rId6" imgW="990600" imgH="2565400" progId="Equation.DSMT4">
                  <p:embed/>
                  <p:pic>
                    <p:nvPicPr>
                      <p:cNvPr id="8" name="Object 3">
                        <a:extLst>
                          <a:ext uri="{FF2B5EF4-FFF2-40B4-BE49-F238E27FC236}">
                            <a16:creationId xmlns:a16="http://schemas.microsoft.com/office/drawing/2014/main" id="{F468A0A3-1802-4F6B-9144-DF522C785D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913" y="1624013"/>
                        <a:ext cx="1890712"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9" name="Picture 9">
            <a:extLst>
              <a:ext uri="{FF2B5EF4-FFF2-40B4-BE49-F238E27FC236}">
                <a16:creationId xmlns:a16="http://schemas.microsoft.com/office/drawing/2014/main" id="{F4408138-AFB5-4549-BFE6-B25379FE0F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9113" y="3478213"/>
            <a:ext cx="465455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a:extLst>
              <a:ext uri="{FF2B5EF4-FFF2-40B4-BE49-F238E27FC236}">
                <a16:creationId xmlns:a16="http://schemas.microsoft.com/office/drawing/2014/main" id="{664753D5-5817-4924-B3A0-4589686803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9588" y="1666875"/>
            <a:ext cx="15938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linds(horizontal)">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blinds(horizontal)">
                                      <p:cBhvr>
                                        <p:cTn id="12" dur="500"/>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370"/>
                                        </p:tgtEl>
                                        <p:attrNameLst>
                                          <p:attrName>style.visibility</p:attrName>
                                        </p:attrNameLst>
                                      </p:cBhvr>
                                      <p:to>
                                        <p:strVal val="visible"/>
                                      </p:to>
                                    </p:set>
                                    <p:animEffect transition="in" filter="blinds(horizontal)">
                                      <p:cBhvr>
                                        <p:cTn id="27" dur="500"/>
                                        <p:tgtEl>
                                          <p:spTgt spid="153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5369"/>
                                        </p:tgtEl>
                                        <p:attrNameLst>
                                          <p:attrName>style.visibility</p:attrName>
                                        </p:attrNameLst>
                                      </p:cBhvr>
                                      <p:to>
                                        <p:strVal val="visible"/>
                                      </p:to>
                                    </p:set>
                                    <p:animEffect transition="in" filter="blinds(horizontal)">
                                      <p:cBhvr>
                                        <p:cTn id="3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352D-CBE5-40CE-8ACC-7077D50A9617}"/>
              </a:ext>
            </a:extLst>
          </p:cNvPr>
          <p:cNvSpPr>
            <a:spLocks noGrp="1"/>
          </p:cNvSpPr>
          <p:nvPr>
            <p:ph type="title"/>
          </p:nvPr>
        </p:nvSpPr>
        <p:spPr>
          <a:xfrm>
            <a:off x="478971" y="85726"/>
            <a:ext cx="10236654" cy="1222375"/>
          </a:xfrm>
        </p:spPr>
        <p:txBody>
          <a:bodyPr>
            <a:noAutofit/>
          </a:bodyPr>
          <a:lstStyle/>
          <a:p>
            <a:pPr>
              <a:defRPr/>
            </a:pPr>
            <a:r>
              <a:rPr lang="en-US" sz="2000" b="1" dirty="0"/>
              <a:t>Ex: Government data reveal that approximately 65% of all divorce cases cite incompatibility as the underlying cause.  Let “X” be the number of divorce cases that cite incompatibility.  </a:t>
            </a:r>
            <a:endParaRPr lang="en-CA" sz="2000" b="1" dirty="0"/>
          </a:p>
        </p:txBody>
      </p:sp>
      <p:sp>
        <p:nvSpPr>
          <p:cNvPr id="37891" name="Content Placeholder 2">
            <a:extLst>
              <a:ext uri="{FF2B5EF4-FFF2-40B4-BE49-F238E27FC236}">
                <a16:creationId xmlns:a16="http://schemas.microsoft.com/office/drawing/2014/main" id="{E28F3CEC-6C7C-4F38-B05B-140EE0706AD5}"/>
              </a:ext>
            </a:extLst>
          </p:cNvPr>
          <p:cNvSpPr>
            <a:spLocks noGrp="1"/>
          </p:cNvSpPr>
          <p:nvPr>
            <p:ph sz="quarter" idx="1"/>
          </p:nvPr>
        </p:nvSpPr>
        <p:spPr>
          <a:xfrm>
            <a:off x="1744664" y="1443039"/>
            <a:ext cx="8308975" cy="4873625"/>
          </a:xfrm>
        </p:spPr>
        <p:txBody>
          <a:bodyPr/>
          <a:lstStyle/>
          <a:p>
            <a:pPr>
              <a:buFont typeface="Wingdings" panose="05000000000000000000" pitchFamily="2" charset="2"/>
              <a:buNone/>
            </a:pPr>
            <a:r>
              <a:rPr lang="en-US" altLang="en-US" sz="2200"/>
              <a:t>A) You randomly select divorce cases to study.  How many cases would you expect to see until you see one that cites incompatibility as the cause?</a:t>
            </a:r>
          </a:p>
          <a:p>
            <a:pPr>
              <a:buFont typeface="Wingdings" panose="05000000000000000000" pitchFamily="2" charset="2"/>
              <a:buNone/>
            </a:pPr>
            <a:endParaRPr lang="en-CA" altLang="en-US" sz="2200"/>
          </a:p>
          <a:p>
            <a:pPr>
              <a:buFont typeface="Wingdings" panose="05000000000000000000" pitchFamily="2" charset="2"/>
              <a:buNone/>
            </a:pPr>
            <a:r>
              <a:rPr lang="en-US" altLang="en-US" sz="2200"/>
              <a:t>B) What is the probability that it takes more than 4 cases to find one that cites incompatibility?</a:t>
            </a:r>
          </a:p>
          <a:p>
            <a:pPr>
              <a:buFont typeface="Wingdings" panose="05000000000000000000" pitchFamily="2" charset="2"/>
              <a:buNone/>
            </a:pPr>
            <a:endParaRPr lang="en-US" altLang="en-US" sz="2200"/>
          </a:p>
          <a:p>
            <a:pPr>
              <a:buFont typeface="Wingdings" panose="05000000000000000000" pitchFamily="2" charset="2"/>
              <a:buNone/>
            </a:pPr>
            <a:r>
              <a:rPr lang="en-US" altLang="en-US" sz="2200"/>
              <a:t>C) Construct a </a:t>
            </a:r>
            <a:r>
              <a:rPr lang="en-US" altLang="en-US" sz="2200" b="1" i="1"/>
              <a:t>probability distribution table</a:t>
            </a:r>
            <a:r>
              <a:rPr lang="en-US" altLang="en-US" sz="2200"/>
              <a:t> (up to </a:t>
            </a:r>
            <a:r>
              <a:rPr lang="en-US" altLang="en-US" sz="2200" i="1"/>
              <a:t>n</a:t>
            </a:r>
            <a:r>
              <a:rPr lang="en-US" altLang="en-US" sz="2200"/>
              <a:t> = 5) for the number of cases examined until you find one that cites incompatibility.</a:t>
            </a:r>
          </a:p>
          <a:p>
            <a:pPr>
              <a:buFont typeface="Wingdings" panose="05000000000000000000" pitchFamily="2" charset="2"/>
              <a:buNone/>
            </a:pPr>
            <a:endParaRPr lang="en-US" altLang="en-US" sz="2200"/>
          </a:p>
          <a:p>
            <a:pPr>
              <a:buFont typeface="Wingdings" panose="05000000000000000000" pitchFamily="2" charset="2"/>
              <a:buNone/>
            </a:pPr>
            <a:r>
              <a:rPr lang="en-US" altLang="en-US" sz="2200"/>
              <a:t>D) Sketch a probability histogram </a:t>
            </a:r>
            <a:r>
              <a:rPr lang="en-US" altLang="en-US" sz="2200" b="1"/>
              <a:t>(PDF) </a:t>
            </a:r>
            <a:r>
              <a:rPr lang="en-US" altLang="en-US" sz="2200"/>
              <a:t>(out to </a:t>
            </a:r>
            <a:r>
              <a:rPr lang="en-US" altLang="en-US" sz="2200" i="1"/>
              <a:t>n</a:t>
            </a:r>
            <a:r>
              <a:rPr lang="en-US" altLang="en-US" sz="2200"/>
              <a:t> = 5) for your table in Question “C”.</a:t>
            </a:r>
            <a:endParaRPr lang="en-CA" altLang="en-US" sz="220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865704F0-C61D-47DF-ADFE-54553C3B5210}"/>
              </a:ext>
            </a:extLst>
          </p:cNvPr>
          <p:cNvSpPr>
            <a:spLocks noGrp="1"/>
          </p:cNvSpPr>
          <p:nvPr>
            <p:ph sz="quarter" idx="1"/>
          </p:nvPr>
        </p:nvSpPr>
        <p:spPr>
          <a:xfrm>
            <a:off x="1681163" y="417513"/>
            <a:ext cx="8686800" cy="1079500"/>
          </a:xfrm>
        </p:spPr>
        <p:txBody>
          <a:bodyPr/>
          <a:lstStyle/>
          <a:p>
            <a:pPr>
              <a:buFont typeface="Wingdings" panose="05000000000000000000" pitchFamily="2" charset="2"/>
              <a:buNone/>
            </a:pPr>
            <a:r>
              <a:rPr lang="en-CA" altLang="en-US"/>
              <a:t>a) </a:t>
            </a:r>
          </a:p>
        </p:txBody>
      </p:sp>
      <p:graphicFrame>
        <p:nvGraphicFramePr>
          <p:cNvPr id="5" name="Object 2">
            <a:extLst>
              <a:ext uri="{FF2B5EF4-FFF2-40B4-BE49-F238E27FC236}">
                <a16:creationId xmlns:a16="http://schemas.microsoft.com/office/drawing/2014/main" id="{855C97AF-465B-4EAF-82F6-FBC5DA75FAD0}"/>
              </a:ext>
            </a:extLst>
          </p:cNvPr>
          <p:cNvGraphicFramePr>
            <a:graphicFrameLocks noChangeAspect="1"/>
          </p:cNvGraphicFramePr>
          <p:nvPr/>
        </p:nvGraphicFramePr>
        <p:xfrm>
          <a:off x="2130426" y="252414"/>
          <a:ext cx="2239963" cy="985837"/>
        </p:xfrm>
        <a:graphic>
          <a:graphicData uri="http://schemas.openxmlformats.org/presentationml/2006/ole">
            <mc:AlternateContent xmlns:mc="http://schemas.openxmlformats.org/markup-compatibility/2006">
              <mc:Choice xmlns:v="urn:schemas-microsoft-com:vml" Requires="v">
                <p:oleObj name="Equation" r:id="rId4" imgW="952087" imgH="418918" progId="Equation.DSMT4">
                  <p:embed/>
                </p:oleObj>
              </mc:Choice>
              <mc:Fallback>
                <p:oleObj name="Equation" r:id="rId4" imgW="952087" imgH="418918" progId="Equation.DSMT4">
                  <p:embed/>
                  <p:pic>
                    <p:nvPicPr>
                      <p:cNvPr id="5" name="Object 2">
                        <a:extLst>
                          <a:ext uri="{FF2B5EF4-FFF2-40B4-BE49-F238E27FC236}">
                            <a16:creationId xmlns:a16="http://schemas.microsoft.com/office/drawing/2014/main" id="{855C97AF-465B-4EAF-82F6-FBC5DA75F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26" y="252414"/>
                        <a:ext cx="2239963" cy="98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D3A1A4E4-3C45-449A-AA1F-91B8E44C9F33}"/>
              </a:ext>
            </a:extLst>
          </p:cNvPr>
          <p:cNvGraphicFramePr>
            <a:graphicFrameLocks noChangeAspect="1"/>
          </p:cNvGraphicFramePr>
          <p:nvPr/>
        </p:nvGraphicFramePr>
        <p:xfrm>
          <a:off x="4505325" y="261939"/>
          <a:ext cx="1074738" cy="923925"/>
        </p:xfrm>
        <a:graphic>
          <a:graphicData uri="http://schemas.openxmlformats.org/presentationml/2006/ole">
            <mc:AlternateContent xmlns:mc="http://schemas.openxmlformats.org/markup-compatibility/2006">
              <mc:Choice xmlns:v="urn:schemas-microsoft-com:vml" Requires="v">
                <p:oleObj name="Equation" r:id="rId6" imgW="457002" imgH="393529" progId="Equation.DSMT4">
                  <p:embed/>
                </p:oleObj>
              </mc:Choice>
              <mc:Fallback>
                <p:oleObj name="Equation" r:id="rId6" imgW="457002" imgH="393529" progId="Equation.DSMT4">
                  <p:embed/>
                  <p:pic>
                    <p:nvPicPr>
                      <p:cNvPr id="6" name="Object 3">
                        <a:extLst>
                          <a:ext uri="{FF2B5EF4-FFF2-40B4-BE49-F238E27FC236}">
                            <a16:creationId xmlns:a16="http://schemas.microsoft.com/office/drawing/2014/main" id="{D3A1A4E4-3C45-449A-AA1F-91B8E44C9F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325" y="261939"/>
                        <a:ext cx="1074738"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FE85F8D0-E91F-4BF8-B91C-2C4EB2AD883E}"/>
              </a:ext>
            </a:extLst>
          </p:cNvPr>
          <p:cNvGraphicFramePr>
            <a:graphicFrameLocks noChangeAspect="1"/>
          </p:cNvGraphicFramePr>
          <p:nvPr/>
        </p:nvGraphicFramePr>
        <p:xfrm>
          <a:off x="5632450" y="555626"/>
          <a:ext cx="985838" cy="417513"/>
        </p:xfrm>
        <a:graphic>
          <a:graphicData uri="http://schemas.openxmlformats.org/presentationml/2006/ole">
            <mc:AlternateContent xmlns:mc="http://schemas.openxmlformats.org/markup-compatibility/2006">
              <mc:Choice xmlns:v="urn:schemas-microsoft-com:vml" Requires="v">
                <p:oleObj name="Equation" r:id="rId8" imgW="418918" imgH="177723" progId="Equation.DSMT4">
                  <p:embed/>
                </p:oleObj>
              </mc:Choice>
              <mc:Fallback>
                <p:oleObj name="Equation" r:id="rId8" imgW="418918" imgH="177723" progId="Equation.DSMT4">
                  <p:embed/>
                  <p:pic>
                    <p:nvPicPr>
                      <p:cNvPr id="7" name="Object 4">
                        <a:extLst>
                          <a:ext uri="{FF2B5EF4-FFF2-40B4-BE49-F238E27FC236}">
                            <a16:creationId xmlns:a16="http://schemas.microsoft.com/office/drawing/2014/main" id="{FE85F8D0-E91F-4BF8-B91C-2C4EB2AD88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2450" y="555626"/>
                        <a:ext cx="985838"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3">
            <a:extLst>
              <a:ext uri="{FF2B5EF4-FFF2-40B4-BE49-F238E27FC236}">
                <a16:creationId xmlns:a16="http://schemas.microsoft.com/office/drawing/2014/main" id="{98FBDC92-DA4C-4E45-9800-92729C7840EE}"/>
              </a:ext>
            </a:extLst>
          </p:cNvPr>
          <p:cNvSpPr txBox="1">
            <a:spLocks noChangeArrowheads="1"/>
          </p:cNvSpPr>
          <p:nvPr/>
        </p:nvSpPr>
        <p:spPr bwMode="auto">
          <a:xfrm>
            <a:off x="1946275" y="1257301"/>
            <a:ext cx="8121650" cy="646113"/>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(Note: “Between 1 and 2”  is correct and acceptable, but an integer</a:t>
            </a:r>
            <a:br>
              <a:rPr lang="en-CA" b="1" dirty="0">
                <a:solidFill>
                  <a:srgbClr val="FF0000"/>
                </a:solidFill>
                <a:latin typeface="+mj-lt"/>
                <a:cs typeface="Arial" charset="0"/>
              </a:rPr>
            </a:br>
            <a:r>
              <a:rPr lang="en-CA" b="1" dirty="0">
                <a:solidFill>
                  <a:srgbClr val="FF0000"/>
                </a:solidFill>
                <a:latin typeface="+mj-lt"/>
                <a:cs typeface="Arial" charset="0"/>
              </a:rPr>
              <a:t>is not correct)</a:t>
            </a:r>
          </a:p>
        </p:txBody>
      </p:sp>
      <p:sp>
        <p:nvSpPr>
          <p:cNvPr id="9" name="Content Placeholder 2">
            <a:extLst>
              <a:ext uri="{FF2B5EF4-FFF2-40B4-BE49-F238E27FC236}">
                <a16:creationId xmlns:a16="http://schemas.microsoft.com/office/drawing/2014/main" id="{B351F24B-DD90-4E67-9897-9B8BC3F82B6E}"/>
              </a:ext>
            </a:extLst>
          </p:cNvPr>
          <p:cNvSpPr txBox="1">
            <a:spLocks/>
          </p:cNvSpPr>
          <p:nvPr/>
        </p:nvSpPr>
        <p:spPr bwMode="auto">
          <a:xfrm>
            <a:off x="1635125" y="1989138"/>
            <a:ext cx="8686800" cy="107950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400" dirty="0">
                <a:latin typeface="+mn-lt"/>
                <a:cs typeface="+mn-cs"/>
              </a:rPr>
              <a:t>b) </a:t>
            </a:r>
          </a:p>
        </p:txBody>
      </p:sp>
      <p:graphicFrame>
        <p:nvGraphicFramePr>
          <p:cNvPr id="10" name="Object 5">
            <a:extLst>
              <a:ext uri="{FF2B5EF4-FFF2-40B4-BE49-F238E27FC236}">
                <a16:creationId xmlns:a16="http://schemas.microsoft.com/office/drawing/2014/main" id="{2A94513A-8299-4C2E-A0BA-2DC5910778BF}"/>
              </a:ext>
            </a:extLst>
          </p:cNvPr>
          <p:cNvGraphicFramePr>
            <a:graphicFrameLocks noChangeAspect="1"/>
          </p:cNvGraphicFramePr>
          <p:nvPr/>
        </p:nvGraphicFramePr>
        <p:xfrm>
          <a:off x="2108200" y="1970088"/>
          <a:ext cx="1492250" cy="533400"/>
        </p:xfrm>
        <a:graphic>
          <a:graphicData uri="http://schemas.openxmlformats.org/presentationml/2006/ole">
            <mc:AlternateContent xmlns:mc="http://schemas.openxmlformats.org/markup-compatibility/2006">
              <mc:Choice xmlns:v="urn:schemas-microsoft-com:vml" Requires="v">
                <p:oleObj name="Equation" r:id="rId10" imgW="710891" imgH="253890" progId="Equation.DSMT4">
                  <p:embed/>
                </p:oleObj>
              </mc:Choice>
              <mc:Fallback>
                <p:oleObj name="Equation" r:id="rId10" imgW="710891" imgH="253890" progId="Equation.DSMT4">
                  <p:embed/>
                  <p:pic>
                    <p:nvPicPr>
                      <p:cNvPr id="10" name="Object 5">
                        <a:extLst>
                          <a:ext uri="{FF2B5EF4-FFF2-40B4-BE49-F238E27FC236}">
                            <a16:creationId xmlns:a16="http://schemas.microsoft.com/office/drawing/2014/main" id="{2A94513A-8299-4C2E-A0BA-2DC5910778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8200" y="1970088"/>
                        <a:ext cx="14922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6">
            <a:extLst>
              <a:ext uri="{FF2B5EF4-FFF2-40B4-BE49-F238E27FC236}">
                <a16:creationId xmlns:a16="http://schemas.microsoft.com/office/drawing/2014/main" id="{4B3C14DA-AC25-4B5D-BBE6-B61DE9E2E139}"/>
              </a:ext>
            </a:extLst>
          </p:cNvPr>
          <p:cNvGraphicFramePr>
            <a:graphicFrameLocks noChangeAspect="1"/>
          </p:cNvGraphicFramePr>
          <p:nvPr/>
        </p:nvGraphicFramePr>
        <p:xfrm>
          <a:off x="3633788" y="1936750"/>
          <a:ext cx="1039812" cy="585788"/>
        </p:xfrm>
        <a:graphic>
          <a:graphicData uri="http://schemas.openxmlformats.org/presentationml/2006/ole">
            <mc:AlternateContent xmlns:mc="http://schemas.openxmlformats.org/markup-compatibility/2006">
              <mc:Choice xmlns:v="urn:schemas-microsoft-com:vml" Requires="v">
                <p:oleObj name="Equation" r:id="rId12" imgW="495085" imgH="279279" progId="Equation.DSMT4">
                  <p:embed/>
                </p:oleObj>
              </mc:Choice>
              <mc:Fallback>
                <p:oleObj name="Equation" r:id="rId12" imgW="495085" imgH="279279" progId="Equation.DSMT4">
                  <p:embed/>
                  <p:pic>
                    <p:nvPicPr>
                      <p:cNvPr id="11" name="Object 6">
                        <a:extLst>
                          <a:ext uri="{FF2B5EF4-FFF2-40B4-BE49-F238E27FC236}">
                            <a16:creationId xmlns:a16="http://schemas.microsoft.com/office/drawing/2014/main" id="{4B3C14DA-AC25-4B5D-BBE6-B61DE9E2E1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3788" y="1936750"/>
                        <a:ext cx="1039812"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7">
            <a:extLst>
              <a:ext uri="{FF2B5EF4-FFF2-40B4-BE49-F238E27FC236}">
                <a16:creationId xmlns:a16="http://schemas.microsoft.com/office/drawing/2014/main" id="{E2D9676F-1275-4384-AA23-61F0333A8B55}"/>
              </a:ext>
            </a:extLst>
          </p:cNvPr>
          <p:cNvGraphicFramePr>
            <a:graphicFrameLocks noChangeAspect="1"/>
          </p:cNvGraphicFramePr>
          <p:nvPr/>
        </p:nvGraphicFramePr>
        <p:xfrm>
          <a:off x="4597400" y="1951039"/>
          <a:ext cx="1252538" cy="585787"/>
        </p:xfrm>
        <a:graphic>
          <a:graphicData uri="http://schemas.openxmlformats.org/presentationml/2006/ole">
            <mc:AlternateContent xmlns:mc="http://schemas.openxmlformats.org/markup-compatibility/2006">
              <mc:Choice xmlns:v="urn:schemas-microsoft-com:vml" Requires="v">
                <p:oleObj name="Equation" r:id="rId14" imgW="596900" imgH="279400" progId="Equation.DSMT4">
                  <p:embed/>
                </p:oleObj>
              </mc:Choice>
              <mc:Fallback>
                <p:oleObj name="Equation" r:id="rId14" imgW="596900" imgH="279400" progId="Equation.DSMT4">
                  <p:embed/>
                  <p:pic>
                    <p:nvPicPr>
                      <p:cNvPr id="12" name="Object 7">
                        <a:extLst>
                          <a:ext uri="{FF2B5EF4-FFF2-40B4-BE49-F238E27FC236}">
                            <a16:creationId xmlns:a16="http://schemas.microsoft.com/office/drawing/2014/main" id="{E2D9676F-1275-4384-AA23-61F0333A8B5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7400" y="1951039"/>
                        <a:ext cx="1252538"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8">
            <a:extLst>
              <a:ext uri="{FF2B5EF4-FFF2-40B4-BE49-F238E27FC236}">
                <a16:creationId xmlns:a16="http://schemas.microsoft.com/office/drawing/2014/main" id="{48F7AD51-78EB-4A20-918B-A4CA47E02E97}"/>
              </a:ext>
            </a:extLst>
          </p:cNvPr>
          <p:cNvGraphicFramePr>
            <a:graphicFrameLocks noChangeAspect="1"/>
          </p:cNvGraphicFramePr>
          <p:nvPr/>
        </p:nvGraphicFramePr>
        <p:xfrm>
          <a:off x="5807076" y="2065338"/>
          <a:ext cx="1165225" cy="406400"/>
        </p:xfrm>
        <a:graphic>
          <a:graphicData uri="http://schemas.openxmlformats.org/presentationml/2006/ole">
            <mc:AlternateContent xmlns:mc="http://schemas.openxmlformats.org/markup-compatibility/2006">
              <mc:Choice xmlns:v="urn:schemas-microsoft-com:vml" Requires="v">
                <p:oleObj name="Equation" r:id="rId16" imgW="507780" imgH="177723" progId="Equation.DSMT4">
                  <p:embed/>
                </p:oleObj>
              </mc:Choice>
              <mc:Fallback>
                <p:oleObj name="Equation" r:id="rId16" imgW="507780" imgH="177723" progId="Equation.DSMT4">
                  <p:embed/>
                  <p:pic>
                    <p:nvPicPr>
                      <p:cNvPr id="13" name="Object 8">
                        <a:extLst>
                          <a:ext uri="{FF2B5EF4-FFF2-40B4-BE49-F238E27FC236}">
                            <a16:creationId xmlns:a16="http://schemas.microsoft.com/office/drawing/2014/main" id="{48F7AD51-78EB-4A20-918B-A4CA47E02E9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07076" y="2065338"/>
                        <a:ext cx="11652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9">
            <a:extLst>
              <a:ext uri="{FF2B5EF4-FFF2-40B4-BE49-F238E27FC236}">
                <a16:creationId xmlns:a16="http://schemas.microsoft.com/office/drawing/2014/main" id="{FCF8967B-7B8A-4723-9E64-21D9DAC2DA48}"/>
              </a:ext>
            </a:extLst>
          </p:cNvPr>
          <p:cNvGraphicFramePr>
            <a:graphicFrameLocks noChangeAspect="1"/>
          </p:cNvGraphicFramePr>
          <p:nvPr/>
        </p:nvGraphicFramePr>
        <p:xfrm>
          <a:off x="3302000" y="2544763"/>
          <a:ext cx="3227388" cy="533400"/>
        </p:xfrm>
        <a:graphic>
          <a:graphicData uri="http://schemas.openxmlformats.org/presentationml/2006/ole">
            <mc:AlternateContent xmlns:mc="http://schemas.openxmlformats.org/markup-compatibility/2006">
              <mc:Choice xmlns:v="urn:schemas-microsoft-com:vml" Requires="v">
                <p:oleObj name="Equation" r:id="rId18" imgW="1536033" imgH="253890" progId="Equation.DSMT4">
                  <p:embed/>
                </p:oleObj>
              </mc:Choice>
              <mc:Fallback>
                <p:oleObj name="Equation" r:id="rId18" imgW="1536033" imgH="253890" progId="Equation.DSMT4">
                  <p:embed/>
                  <p:pic>
                    <p:nvPicPr>
                      <p:cNvPr id="14" name="Object 9">
                        <a:extLst>
                          <a:ext uri="{FF2B5EF4-FFF2-40B4-BE49-F238E27FC236}">
                            <a16:creationId xmlns:a16="http://schemas.microsoft.com/office/drawing/2014/main" id="{FCF8967B-7B8A-4723-9E64-21D9DAC2DA4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02000" y="2544763"/>
                        <a:ext cx="32273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0">
            <a:extLst>
              <a:ext uri="{FF2B5EF4-FFF2-40B4-BE49-F238E27FC236}">
                <a16:creationId xmlns:a16="http://schemas.microsoft.com/office/drawing/2014/main" id="{BCF1942F-9D53-4D09-B70A-363850AC6680}"/>
              </a:ext>
            </a:extLst>
          </p:cNvPr>
          <p:cNvGraphicFramePr>
            <a:graphicFrameLocks noChangeAspect="1"/>
          </p:cNvGraphicFramePr>
          <p:nvPr/>
        </p:nvGraphicFramePr>
        <p:xfrm>
          <a:off x="3328988" y="3149601"/>
          <a:ext cx="2239962" cy="373063"/>
        </p:xfrm>
        <a:graphic>
          <a:graphicData uri="http://schemas.openxmlformats.org/presentationml/2006/ole">
            <mc:AlternateContent xmlns:mc="http://schemas.openxmlformats.org/markup-compatibility/2006">
              <mc:Choice xmlns:v="urn:schemas-microsoft-com:vml" Requires="v">
                <p:oleObj name="Equation" r:id="rId20" imgW="1066337" imgH="177723" progId="Equation.DSMT4">
                  <p:embed/>
                </p:oleObj>
              </mc:Choice>
              <mc:Fallback>
                <p:oleObj name="Equation" r:id="rId20" imgW="1066337" imgH="177723" progId="Equation.DSMT4">
                  <p:embed/>
                  <p:pic>
                    <p:nvPicPr>
                      <p:cNvPr id="15" name="Object 10">
                        <a:extLst>
                          <a:ext uri="{FF2B5EF4-FFF2-40B4-BE49-F238E27FC236}">
                            <a16:creationId xmlns:a16="http://schemas.microsoft.com/office/drawing/2014/main" id="{BCF1942F-9D53-4D09-B70A-363850AC668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28988" y="3149601"/>
                        <a:ext cx="2239962"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1">
            <a:extLst>
              <a:ext uri="{FF2B5EF4-FFF2-40B4-BE49-F238E27FC236}">
                <a16:creationId xmlns:a16="http://schemas.microsoft.com/office/drawing/2014/main" id="{A9772C99-0225-4969-92D5-C61BF0940882}"/>
              </a:ext>
            </a:extLst>
          </p:cNvPr>
          <p:cNvGraphicFramePr>
            <a:graphicFrameLocks noChangeAspect="1"/>
          </p:cNvGraphicFramePr>
          <p:nvPr/>
        </p:nvGraphicFramePr>
        <p:xfrm>
          <a:off x="5581651" y="3074988"/>
          <a:ext cx="1285875" cy="449262"/>
        </p:xfrm>
        <a:graphic>
          <a:graphicData uri="http://schemas.openxmlformats.org/presentationml/2006/ole">
            <mc:AlternateContent xmlns:mc="http://schemas.openxmlformats.org/markup-compatibility/2006">
              <mc:Choice xmlns:v="urn:schemas-microsoft-com:vml" Requires="v">
                <p:oleObj name="Equation" r:id="rId22" imgW="507780" imgH="177723" progId="Equation.DSMT4">
                  <p:embed/>
                </p:oleObj>
              </mc:Choice>
              <mc:Fallback>
                <p:oleObj name="Equation" r:id="rId22" imgW="507780" imgH="177723" progId="Equation.DSMT4">
                  <p:embed/>
                  <p:pic>
                    <p:nvPicPr>
                      <p:cNvPr id="16" name="Object 11">
                        <a:extLst>
                          <a:ext uri="{FF2B5EF4-FFF2-40B4-BE49-F238E27FC236}">
                            <a16:creationId xmlns:a16="http://schemas.microsoft.com/office/drawing/2014/main" id="{A9772C99-0225-4969-92D5-C61BF094088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81651" y="3074988"/>
                        <a:ext cx="1285875"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Content Placeholder 2">
            <a:extLst>
              <a:ext uri="{FF2B5EF4-FFF2-40B4-BE49-F238E27FC236}">
                <a16:creationId xmlns:a16="http://schemas.microsoft.com/office/drawing/2014/main" id="{444CED12-428F-4EC9-B53C-DC32A31F71D9}"/>
              </a:ext>
            </a:extLst>
          </p:cNvPr>
          <p:cNvSpPr txBox="1">
            <a:spLocks/>
          </p:cNvSpPr>
          <p:nvPr/>
        </p:nvSpPr>
        <p:spPr bwMode="auto">
          <a:xfrm>
            <a:off x="7745413" y="1873250"/>
            <a:ext cx="588962" cy="107950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400" dirty="0">
                <a:latin typeface="+mn-lt"/>
                <a:cs typeface="+mn-cs"/>
              </a:rPr>
              <a:t>c) </a:t>
            </a:r>
          </a:p>
        </p:txBody>
      </p:sp>
      <p:graphicFrame>
        <p:nvGraphicFramePr>
          <p:cNvPr id="18" name="Object 12">
            <a:extLst>
              <a:ext uri="{FF2B5EF4-FFF2-40B4-BE49-F238E27FC236}">
                <a16:creationId xmlns:a16="http://schemas.microsoft.com/office/drawing/2014/main" id="{5A530864-9118-48F5-8ED9-6A413B26F458}"/>
              </a:ext>
            </a:extLst>
          </p:cNvPr>
          <p:cNvGraphicFramePr>
            <a:graphicFrameLocks noChangeAspect="1"/>
          </p:cNvGraphicFramePr>
          <p:nvPr/>
        </p:nvGraphicFramePr>
        <p:xfrm>
          <a:off x="8316914" y="1798638"/>
          <a:ext cx="1768475" cy="3111500"/>
        </p:xfrm>
        <a:graphic>
          <a:graphicData uri="http://schemas.openxmlformats.org/presentationml/2006/ole">
            <mc:AlternateContent xmlns:mc="http://schemas.openxmlformats.org/markup-compatibility/2006">
              <mc:Choice xmlns:v="urn:schemas-microsoft-com:vml" Requires="v">
                <p:oleObj name="Equation" r:id="rId23" imgW="838200" imgH="1473200" progId="Equation.DSMT4">
                  <p:embed/>
                </p:oleObj>
              </mc:Choice>
              <mc:Fallback>
                <p:oleObj name="Equation" r:id="rId23" imgW="838200" imgH="1473200" progId="Equation.DSMT4">
                  <p:embed/>
                  <p:pic>
                    <p:nvPicPr>
                      <p:cNvPr id="18" name="Object 12">
                        <a:extLst>
                          <a:ext uri="{FF2B5EF4-FFF2-40B4-BE49-F238E27FC236}">
                            <a16:creationId xmlns:a16="http://schemas.microsoft.com/office/drawing/2014/main" id="{5A530864-9118-48F5-8ED9-6A413B26F45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16914" y="1798638"/>
                        <a:ext cx="1768475"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33" name="Picture 13">
            <a:extLst>
              <a:ext uri="{FF2B5EF4-FFF2-40B4-BE49-F238E27FC236}">
                <a16:creationId xmlns:a16="http://schemas.microsoft.com/office/drawing/2014/main" id="{4623B2A9-A508-4FC4-AEE7-9EC1CB1A187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19326" y="3875088"/>
            <a:ext cx="3971925"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a:extLst>
              <a:ext uri="{FF2B5EF4-FFF2-40B4-BE49-F238E27FC236}">
                <a16:creationId xmlns:a16="http://schemas.microsoft.com/office/drawing/2014/main" id="{62583A48-029E-4E82-9515-0D1FDEB315E6}"/>
              </a:ext>
            </a:extLst>
          </p:cNvPr>
          <p:cNvSpPr txBox="1">
            <a:spLocks/>
          </p:cNvSpPr>
          <p:nvPr/>
        </p:nvSpPr>
        <p:spPr bwMode="auto">
          <a:xfrm>
            <a:off x="1724025" y="3733800"/>
            <a:ext cx="2133600" cy="107950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400" dirty="0">
                <a:latin typeface="+mn-lt"/>
                <a:cs typeface="+mn-cs"/>
              </a:rPr>
              <a:t>d)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30733"/>
                                        </p:tgtEl>
                                        <p:attrNameLst>
                                          <p:attrName>style.visibility</p:attrName>
                                        </p:attrNameLst>
                                      </p:cBhvr>
                                      <p:to>
                                        <p:strVal val="visible"/>
                                      </p:to>
                                    </p:set>
                                    <p:animEffect transition="in" filter="blinds(horizontal)">
                                      <p:cBhvr>
                                        <p:cTn id="67"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9B04453C-9F1E-4D15-811A-046B36714D82}"/>
              </a:ext>
            </a:extLst>
          </p:cNvPr>
          <p:cNvSpPr>
            <a:spLocks noGrp="1"/>
          </p:cNvSpPr>
          <p:nvPr>
            <p:ph sz="quarter" idx="1"/>
          </p:nvPr>
        </p:nvSpPr>
        <p:spPr>
          <a:xfrm>
            <a:off x="653143" y="304801"/>
            <a:ext cx="8579757" cy="4873625"/>
          </a:xfrm>
        </p:spPr>
        <p:txBody>
          <a:bodyPr/>
          <a:lstStyle/>
          <a:p>
            <a:pPr marL="0" indent="0">
              <a:buNone/>
            </a:pPr>
            <a:r>
              <a:rPr lang="en-CA" altLang="en-US" dirty="0"/>
              <a:t>A person has a 15% chance of winning a daily office game.  What is the probability that she first wins on the fifth day? </a:t>
            </a:r>
          </a:p>
          <a:p>
            <a:pPr marL="0" indent="0">
              <a:buNone/>
            </a:pPr>
            <a:endParaRPr lang="en-CA" altLang="en-US" dirty="0"/>
          </a:p>
        </p:txBody>
      </p:sp>
      <p:graphicFrame>
        <p:nvGraphicFramePr>
          <p:cNvPr id="41987" name="Object 3">
            <a:extLst>
              <a:ext uri="{FF2B5EF4-FFF2-40B4-BE49-F238E27FC236}">
                <a16:creationId xmlns:a16="http://schemas.microsoft.com/office/drawing/2014/main" id="{13B91002-5CCE-4ED3-8267-F166B94B90FD}"/>
              </a:ext>
            </a:extLst>
          </p:cNvPr>
          <p:cNvGraphicFramePr>
            <a:graphicFrameLocks noChangeAspect="1"/>
          </p:cNvGraphicFramePr>
          <p:nvPr/>
        </p:nvGraphicFramePr>
        <p:xfrm>
          <a:off x="1847850" y="1700213"/>
          <a:ext cx="3240088" cy="3211512"/>
        </p:xfrm>
        <a:graphic>
          <a:graphicData uri="http://schemas.openxmlformats.org/presentationml/2006/ole">
            <mc:AlternateContent xmlns:mc="http://schemas.openxmlformats.org/markup-compatibility/2006">
              <mc:Choice xmlns:v="urn:schemas-microsoft-com:vml" Requires="v">
                <p:oleObj name="Equation" r:id="rId4" imgW="1435100" imgH="1422400" progId="Equation.DSMT4">
                  <p:embed/>
                </p:oleObj>
              </mc:Choice>
              <mc:Fallback>
                <p:oleObj name="Equation" r:id="rId4" imgW="1435100" imgH="1422400" progId="Equation.DSMT4">
                  <p:embed/>
                  <p:pic>
                    <p:nvPicPr>
                      <p:cNvPr id="41987" name="Object 3">
                        <a:extLst>
                          <a:ext uri="{FF2B5EF4-FFF2-40B4-BE49-F238E27FC236}">
                            <a16:creationId xmlns:a16="http://schemas.microsoft.com/office/drawing/2014/main" id="{13B91002-5CCE-4ED3-8267-F166B94B9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1700213"/>
                        <a:ext cx="3240088"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438A-B154-4F73-BE30-7AD42FB59B6A}"/>
              </a:ext>
            </a:extLst>
          </p:cNvPr>
          <p:cNvSpPr>
            <a:spLocks noGrp="1"/>
          </p:cNvSpPr>
          <p:nvPr>
            <p:ph type="title"/>
          </p:nvPr>
        </p:nvSpPr>
        <p:spPr/>
        <p:txBody>
          <a:bodyPr/>
          <a:lstStyle/>
          <a:p>
            <a:pPr eaLnBrk="1" fontAlgn="auto" hangingPunct="1">
              <a:spcAft>
                <a:spcPts val="0"/>
              </a:spcAft>
              <a:defRPr/>
            </a:pPr>
            <a:r>
              <a:rPr lang="en-CA" dirty="0"/>
              <a:t>Homework:</a:t>
            </a:r>
          </a:p>
        </p:txBody>
      </p:sp>
      <p:sp>
        <p:nvSpPr>
          <p:cNvPr id="43011" name="Content Placeholder 2">
            <a:extLst>
              <a:ext uri="{FF2B5EF4-FFF2-40B4-BE49-F238E27FC236}">
                <a16:creationId xmlns:a16="http://schemas.microsoft.com/office/drawing/2014/main" id="{24E414A0-0452-4621-908A-2253FE680C78}"/>
              </a:ext>
            </a:extLst>
          </p:cNvPr>
          <p:cNvSpPr>
            <a:spLocks noGrp="1"/>
          </p:cNvSpPr>
          <p:nvPr>
            <p:ph sz="quarter" idx="1"/>
          </p:nvPr>
        </p:nvSpPr>
        <p:spPr>
          <a:xfrm>
            <a:off x="1981200" y="1600201"/>
            <a:ext cx="7467600" cy="4873625"/>
          </a:xfrm>
        </p:spPr>
        <p:txBody>
          <a:bodyPr/>
          <a:lstStyle/>
          <a:p>
            <a:pPr eaLnBrk="1" hangingPunct="1"/>
            <a:r>
              <a:rPr lang="en-CA" altLang="en-US"/>
              <a:t>TPS 8.36, 8.41, 8.43, 8.44</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C66F-7DEB-4163-E7C1-1FFA28AB78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B36A72-28B1-199C-D86B-3E97EA7E7F0C}"/>
              </a:ext>
            </a:extLst>
          </p:cNvPr>
          <p:cNvSpPr>
            <a:spLocks noGrp="1"/>
          </p:cNvSpPr>
          <p:nvPr>
            <p:ph sz="quarter" idx="1"/>
          </p:nvPr>
        </p:nvSpPr>
        <p:spPr/>
        <p:txBody>
          <a:bodyPr/>
          <a:lstStyle/>
          <a:p>
            <a:endParaRPr lang="en-US"/>
          </a:p>
        </p:txBody>
      </p:sp>
    </p:spTree>
    <p:custDataLst>
      <p:tags r:id="rId1"/>
    </p:custDataLst>
    <p:extLst>
      <p:ext uri="{BB962C8B-B14F-4D97-AF65-F5344CB8AC3E}">
        <p14:creationId xmlns:p14="http://schemas.microsoft.com/office/powerpoint/2010/main" val="244083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F62E-F381-4696-8510-6B79D349E7F2}"/>
              </a:ext>
            </a:extLst>
          </p:cNvPr>
          <p:cNvSpPr>
            <a:spLocks noGrp="1"/>
          </p:cNvSpPr>
          <p:nvPr>
            <p:ph type="title"/>
          </p:nvPr>
        </p:nvSpPr>
        <p:spPr>
          <a:xfrm>
            <a:off x="1981200" y="274638"/>
            <a:ext cx="7467600" cy="633412"/>
          </a:xfrm>
        </p:spPr>
        <p:txBody>
          <a:bodyPr/>
          <a:lstStyle/>
          <a:p>
            <a:pPr eaLnBrk="1" fontAlgn="auto" hangingPunct="1">
              <a:spcAft>
                <a:spcPts val="0"/>
              </a:spcAft>
              <a:defRPr/>
            </a:pPr>
            <a:r>
              <a:rPr lang="en-CA" dirty="0"/>
              <a:t>Activity: Rolling a Dice</a:t>
            </a:r>
          </a:p>
        </p:txBody>
      </p:sp>
      <p:sp>
        <p:nvSpPr>
          <p:cNvPr id="10243" name="Content Placeholder 2">
            <a:extLst>
              <a:ext uri="{FF2B5EF4-FFF2-40B4-BE49-F238E27FC236}">
                <a16:creationId xmlns:a16="http://schemas.microsoft.com/office/drawing/2014/main" id="{830DFBC7-1C4C-4251-A3CB-1687B1199C00}"/>
              </a:ext>
            </a:extLst>
          </p:cNvPr>
          <p:cNvSpPr>
            <a:spLocks noGrp="1"/>
          </p:cNvSpPr>
          <p:nvPr>
            <p:ph sz="quarter" idx="1"/>
          </p:nvPr>
        </p:nvSpPr>
        <p:spPr>
          <a:xfrm>
            <a:off x="1703388" y="1052514"/>
            <a:ext cx="8496300" cy="1368425"/>
          </a:xfrm>
        </p:spPr>
        <p:txBody>
          <a:bodyPr/>
          <a:lstStyle/>
          <a:p>
            <a:pPr eaLnBrk="1" hangingPunct="1"/>
            <a:r>
              <a:rPr lang="en-CA" altLang="en-US"/>
              <a:t>Suppose you roll a die, how many rolls would you need to get a 3?  </a:t>
            </a:r>
          </a:p>
          <a:p>
            <a:pPr eaLnBrk="1" hangingPunct="1"/>
            <a:r>
              <a:rPr lang="en-CA" altLang="en-US"/>
              <a:t>Record the number of rolls required to get the first 3.</a:t>
            </a:r>
          </a:p>
          <a:p>
            <a:pPr eaLnBrk="1" hangingPunct="1"/>
            <a:endParaRPr lang="en-CA" altLang="en-US"/>
          </a:p>
        </p:txBody>
      </p:sp>
      <p:graphicFrame>
        <p:nvGraphicFramePr>
          <p:cNvPr id="4" name="Object 4">
            <a:extLst>
              <a:ext uri="{FF2B5EF4-FFF2-40B4-BE49-F238E27FC236}">
                <a16:creationId xmlns:a16="http://schemas.microsoft.com/office/drawing/2014/main" id="{3FA0F592-882E-4570-A29B-0CC73E267DC7}"/>
              </a:ext>
            </a:extLst>
          </p:cNvPr>
          <p:cNvGraphicFramePr>
            <a:graphicFrameLocks noChangeAspect="1"/>
          </p:cNvGraphicFramePr>
          <p:nvPr/>
        </p:nvGraphicFramePr>
        <p:xfrm>
          <a:off x="1847850" y="2565400"/>
          <a:ext cx="8459788" cy="3887788"/>
        </p:xfrm>
        <a:graphic>
          <a:graphicData uri="http://schemas.openxmlformats.org/presentationml/2006/ole">
            <mc:AlternateContent xmlns:mc="http://schemas.openxmlformats.org/markup-compatibility/2006">
              <mc:Choice xmlns:v="urn:schemas-microsoft-com:vml" Requires="v">
                <p:oleObj name="Equation" r:id="rId4" imgW="4089400" imgH="1879600" progId="Equation.DSMT4">
                  <p:embed/>
                </p:oleObj>
              </mc:Choice>
              <mc:Fallback>
                <p:oleObj name="Equation" r:id="rId4" imgW="4089400" imgH="1879600" progId="Equation.DSMT4">
                  <p:embed/>
                  <p:pic>
                    <p:nvPicPr>
                      <p:cNvPr id="4" name="Object 4">
                        <a:extLst>
                          <a:ext uri="{FF2B5EF4-FFF2-40B4-BE49-F238E27FC236}">
                            <a16:creationId xmlns:a16="http://schemas.microsoft.com/office/drawing/2014/main" id="{3FA0F592-882E-4570-A29B-0CC73E267D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2565400"/>
                        <a:ext cx="8459788" cy="388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DE9B-4B44-4EB6-AB98-46BE73195887}"/>
              </a:ext>
            </a:extLst>
          </p:cNvPr>
          <p:cNvSpPr>
            <a:spLocks noGrp="1"/>
          </p:cNvSpPr>
          <p:nvPr>
            <p:ph type="title"/>
          </p:nvPr>
        </p:nvSpPr>
        <p:spPr>
          <a:xfrm>
            <a:off x="217714" y="274638"/>
            <a:ext cx="10348686" cy="500425"/>
          </a:xfrm>
        </p:spPr>
        <p:txBody>
          <a:bodyPr>
            <a:normAutofit fontScale="90000"/>
          </a:bodyPr>
          <a:lstStyle/>
          <a:p>
            <a:pPr>
              <a:defRPr/>
            </a:pPr>
            <a:r>
              <a:rPr lang="en-US" dirty="0"/>
              <a:t>Geometric Distribution: </a:t>
            </a:r>
          </a:p>
        </p:txBody>
      </p:sp>
      <p:sp>
        <p:nvSpPr>
          <p:cNvPr id="12291" name="Content Placeholder 2">
            <a:extLst>
              <a:ext uri="{FF2B5EF4-FFF2-40B4-BE49-F238E27FC236}">
                <a16:creationId xmlns:a16="http://schemas.microsoft.com/office/drawing/2014/main" id="{A9D0DBAA-E393-4D7B-BAEE-330F53BDDFF1}"/>
              </a:ext>
            </a:extLst>
          </p:cNvPr>
          <p:cNvSpPr>
            <a:spLocks noGrp="1"/>
          </p:cNvSpPr>
          <p:nvPr>
            <p:ph sz="quarter" idx="1"/>
          </p:nvPr>
        </p:nvSpPr>
        <p:spPr>
          <a:xfrm>
            <a:off x="217714" y="896984"/>
            <a:ext cx="10972800" cy="966650"/>
          </a:xfrm>
        </p:spPr>
        <p:txBody>
          <a:bodyPr/>
          <a:lstStyle/>
          <a:p>
            <a:r>
              <a:rPr lang="en-US" b="0" i="0" dirty="0">
                <a:solidFill>
                  <a:srgbClr val="374151"/>
                </a:solidFill>
                <a:effectLst/>
                <a:latin typeface="+mj-lt"/>
                <a:cs typeface="Arial" panose="020B0604020202020204" pitchFamily="34" charset="0"/>
              </a:rPr>
              <a:t>Geometric distribution is a probability distribution that describes the number of trials required for the “first” success to occur</a:t>
            </a:r>
            <a:endParaRPr lang="en-US" altLang="en-US" dirty="0">
              <a:latin typeface="+mj-lt"/>
              <a:cs typeface="Arial" panose="020B0604020202020204" pitchFamily="34" charset="0"/>
            </a:endParaRPr>
          </a:p>
        </p:txBody>
      </p:sp>
      <p:sp>
        <p:nvSpPr>
          <p:cNvPr id="3" name="Content Placeholder 2">
            <a:extLst>
              <a:ext uri="{FF2B5EF4-FFF2-40B4-BE49-F238E27FC236}">
                <a16:creationId xmlns:a16="http://schemas.microsoft.com/office/drawing/2014/main" id="{41D7CBB0-369E-4B54-595B-F076C0B68B38}"/>
              </a:ext>
            </a:extLst>
          </p:cNvPr>
          <p:cNvSpPr txBox="1">
            <a:spLocks/>
          </p:cNvSpPr>
          <p:nvPr/>
        </p:nvSpPr>
        <p:spPr bwMode="auto">
          <a:xfrm>
            <a:off x="217714" y="1863633"/>
            <a:ext cx="10972800" cy="34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solidFill>
                  <a:srgbClr val="374151"/>
                </a:solidFill>
                <a:latin typeface="+mj-lt"/>
                <a:cs typeface="Arial" panose="020B0604020202020204" pitchFamily="34" charset="0"/>
              </a:rPr>
              <a:t>Conditions: </a:t>
            </a:r>
          </a:p>
          <a:p>
            <a:r>
              <a:rPr lang="en-US" altLang="en-US" dirty="0">
                <a:solidFill>
                  <a:srgbClr val="374151"/>
                </a:solidFill>
                <a:latin typeface="+mj-lt"/>
                <a:cs typeface="Arial" panose="020B0604020202020204" pitchFamily="34" charset="0"/>
              </a:rPr>
              <a:t>1. Binary Outcomes – there are only two outcomes ‘p’: success, ‘q’: failure</a:t>
            </a:r>
          </a:p>
          <a:p>
            <a:pPr lvl="1"/>
            <a:r>
              <a:rPr lang="en-US" altLang="en-US" dirty="0">
                <a:solidFill>
                  <a:srgbClr val="374151"/>
                </a:solidFill>
                <a:latin typeface="+mj-lt"/>
                <a:cs typeface="Arial" panose="020B0604020202020204" pitchFamily="34" charset="0"/>
              </a:rPr>
              <a:t>p + q = 1   The sum of the two events add to 100%</a:t>
            </a:r>
          </a:p>
          <a:p>
            <a:r>
              <a:rPr lang="en-US" altLang="en-US" dirty="0">
                <a:latin typeface="+mj-lt"/>
                <a:cs typeface="Arial" panose="020B0604020202020204" pitchFamily="34" charset="0"/>
              </a:rPr>
              <a:t>2. Independent Trials</a:t>
            </a:r>
          </a:p>
          <a:p>
            <a:pPr lvl="1"/>
            <a:r>
              <a:rPr lang="en-US" altLang="en-US" dirty="0">
                <a:latin typeface="+mj-lt"/>
                <a:cs typeface="Arial" panose="020B0604020202020204" pitchFamily="34" charset="0"/>
              </a:rPr>
              <a:t>Outcome of each trial should not affect each other</a:t>
            </a:r>
          </a:p>
          <a:p>
            <a:r>
              <a:rPr lang="en-US" altLang="en-US" dirty="0">
                <a:latin typeface="+mj-lt"/>
                <a:cs typeface="Arial" panose="020B0604020202020204" pitchFamily="34" charset="0"/>
              </a:rPr>
              <a:t>3. Constant Probability of Success</a:t>
            </a:r>
          </a:p>
          <a:p>
            <a:pPr lvl="1"/>
            <a:r>
              <a:rPr lang="en-US" altLang="en-US" dirty="0">
                <a:latin typeface="+mj-lt"/>
                <a:cs typeface="Arial" panose="020B0604020202020204" pitchFamily="34" charset="0"/>
              </a:rPr>
              <a:t>“p” must be constant</a:t>
            </a:r>
          </a:p>
          <a:p>
            <a:r>
              <a:rPr lang="en-US" altLang="en-US" dirty="0">
                <a:latin typeface="+mj-lt"/>
                <a:cs typeface="Arial" panose="020B0604020202020204" pitchFamily="34" charset="0"/>
              </a:rPr>
              <a:t>4. The number of trials is NOT fixed…. can be a very large number</a:t>
            </a:r>
          </a:p>
          <a:p>
            <a:endParaRPr lang="en-US" altLang="en-US" dirty="0">
              <a:latin typeface="+mj-lt"/>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561A-1537-D27C-6340-01ED2077227C}"/>
              </a:ext>
            </a:extLst>
          </p:cNvPr>
          <p:cNvSpPr>
            <a:spLocks noGrp="1"/>
          </p:cNvSpPr>
          <p:nvPr>
            <p:ph type="title"/>
          </p:nvPr>
        </p:nvSpPr>
        <p:spPr>
          <a:xfrm>
            <a:off x="609600" y="274638"/>
            <a:ext cx="9956800" cy="683305"/>
          </a:xfrm>
        </p:spPr>
        <p:txBody>
          <a:bodyPr/>
          <a:lstStyle/>
          <a:p>
            <a:r>
              <a:rPr lang="en-US" dirty="0"/>
              <a:t>Image of a Geometric Distribution:</a:t>
            </a:r>
          </a:p>
        </p:txBody>
      </p:sp>
      <p:sp>
        <p:nvSpPr>
          <p:cNvPr id="3" name="Content Placeholder 2">
            <a:extLst>
              <a:ext uri="{FF2B5EF4-FFF2-40B4-BE49-F238E27FC236}">
                <a16:creationId xmlns:a16="http://schemas.microsoft.com/office/drawing/2014/main" id="{7C9A5A39-C7DC-D7AC-1711-7ECEE2B2F5EB}"/>
              </a:ext>
            </a:extLst>
          </p:cNvPr>
          <p:cNvSpPr>
            <a:spLocks noGrp="1"/>
          </p:cNvSpPr>
          <p:nvPr>
            <p:ph sz="quarter" idx="1"/>
          </p:nvPr>
        </p:nvSpPr>
        <p:spPr>
          <a:xfrm>
            <a:off x="6827520" y="1025353"/>
            <a:ext cx="4885509" cy="1828800"/>
          </a:xfrm>
        </p:spPr>
        <p:txBody>
          <a:bodyPr/>
          <a:lstStyle/>
          <a:p>
            <a:r>
              <a:rPr lang="en-US" dirty="0"/>
              <a:t>This distribution shows the probability of rolling a die and getting the “FIRST” 3 at the following number of rolls</a:t>
            </a:r>
          </a:p>
        </p:txBody>
      </p:sp>
      <p:pic>
        <p:nvPicPr>
          <p:cNvPr id="4" name="Picture 3">
            <a:extLst>
              <a:ext uri="{FF2B5EF4-FFF2-40B4-BE49-F238E27FC236}">
                <a16:creationId xmlns:a16="http://schemas.microsoft.com/office/drawing/2014/main" id="{28E83329-49B3-6E02-5750-90D8C5B8C417}"/>
              </a:ext>
            </a:extLst>
          </p:cNvPr>
          <p:cNvPicPr>
            <a:picLocks noChangeAspect="1"/>
          </p:cNvPicPr>
          <p:nvPr/>
        </p:nvPicPr>
        <p:blipFill>
          <a:blip r:embed="rId4"/>
          <a:stretch>
            <a:fillRect/>
          </a:stretch>
        </p:blipFill>
        <p:spPr>
          <a:xfrm>
            <a:off x="177792" y="1031434"/>
            <a:ext cx="6649728" cy="3736878"/>
          </a:xfrm>
          <a:prstGeom prst="rect">
            <a:avLst/>
          </a:prstGeom>
        </p:spPr>
      </p:pic>
      <p:pic>
        <p:nvPicPr>
          <p:cNvPr id="5" name="Picture 4">
            <a:extLst>
              <a:ext uri="{FF2B5EF4-FFF2-40B4-BE49-F238E27FC236}">
                <a16:creationId xmlns:a16="http://schemas.microsoft.com/office/drawing/2014/main" id="{06907BEF-8051-E9C0-342C-5BA59E88EB11}"/>
              </a:ext>
            </a:extLst>
          </p:cNvPr>
          <p:cNvPicPr>
            <a:picLocks noChangeAspect="1"/>
          </p:cNvPicPr>
          <p:nvPr/>
        </p:nvPicPr>
        <p:blipFill>
          <a:blip r:embed="rId5"/>
          <a:stretch>
            <a:fillRect/>
          </a:stretch>
        </p:blipFill>
        <p:spPr>
          <a:xfrm>
            <a:off x="7214530" y="2854153"/>
            <a:ext cx="3562847" cy="2676899"/>
          </a:xfrm>
          <a:prstGeom prst="rect">
            <a:avLst/>
          </a:prstGeom>
        </p:spPr>
      </p:pic>
    </p:spTree>
    <p:custDataLst>
      <p:tags r:id="rId1"/>
    </p:custDataLst>
    <p:extLst>
      <p:ext uri="{BB962C8B-B14F-4D97-AF65-F5344CB8AC3E}">
        <p14:creationId xmlns:p14="http://schemas.microsoft.com/office/powerpoint/2010/main" val="275042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4A6F-59B8-24D8-65A8-6E44B4DCFC46}"/>
              </a:ext>
            </a:extLst>
          </p:cNvPr>
          <p:cNvSpPr>
            <a:spLocks noGrp="1"/>
          </p:cNvSpPr>
          <p:nvPr>
            <p:ph type="title"/>
          </p:nvPr>
        </p:nvSpPr>
        <p:spPr>
          <a:xfrm>
            <a:off x="609600" y="274638"/>
            <a:ext cx="9956800" cy="587511"/>
          </a:xfrm>
        </p:spPr>
        <p:txBody>
          <a:bodyPr/>
          <a:lstStyle/>
          <a:p>
            <a:r>
              <a:rPr lang="en-US" dirty="0" err="1"/>
              <a:t>GeometricPDF</a:t>
            </a:r>
            <a:r>
              <a:rPr lang="en-US" dirty="0"/>
              <a:t>(</a:t>
            </a:r>
            <a:r>
              <a:rPr lang="en-US" dirty="0" err="1"/>
              <a:t>p,x</a:t>
            </a:r>
            <a:r>
              <a:rPr lang="en-US" dirty="0"/>
              <a:t>)  and </a:t>
            </a:r>
            <a:r>
              <a:rPr lang="en-US" dirty="0" err="1"/>
              <a:t>GeometricCDF</a:t>
            </a:r>
            <a:r>
              <a:rPr lang="en-US" dirty="0"/>
              <a:t>(</a:t>
            </a:r>
            <a:r>
              <a:rPr lang="en-US" dirty="0" err="1"/>
              <a:t>p,x</a:t>
            </a:r>
            <a:r>
              <a:rPr lang="en-US" dirty="0"/>
              <a:t>)</a:t>
            </a:r>
          </a:p>
        </p:txBody>
      </p:sp>
      <p:sp>
        <p:nvSpPr>
          <p:cNvPr id="3" name="Content Placeholder 2">
            <a:extLst>
              <a:ext uri="{FF2B5EF4-FFF2-40B4-BE49-F238E27FC236}">
                <a16:creationId xmlns:a16="http://schemas.microsoft.com/office/drawing/2014/main" id="{388ED556-F7A9-B529-1290-CE5E876C578B}"/>
              </a:ext>
            </a:extLst>
          </p:cNvPr>
          <p:cNvSpPr>
            <a:spLocks noGrp="1"/>
          </p:cNvSpPr>
          <p:nvPr>
            <p:ph sz="quarter" idx="1"/>
          </p:nvPr>
        </p:nvSpPr>
        <p:spPr>
          <a:xfrm>
            <a:off x="243840" y="862149"/>
            <a:ext cx="11338560" cy="853440"/>
          </a:xfrm>
        </p:spPr>
        <p:txBody>
          <a:bodyPr/>
          <a:lstStyle/>
          <a:p>
            <a:r>
              <a:rPr lang="en-US" dirty="0"/>
              <a:t>Suppose the probability of rolling a “3” is 1/6 and the probability of “NOT” rolling a “3” is 5/6</a:t>
            </a:r>
          </a:p>
        </p:txBody>
      </p:sp>
      <p:sp>
        <p:nvSpPr>
          <p:cNvPr id="4" name="Content Placeholder 2">
            <a:extLst>
              <a:ext uri="{FF2B5EF4-FFF2-40B4-BE49-F238E27FC236}">
                <a16:creationId xmlns:a16="http://schemas.microsoft.com/office/drawing/2014/main" id="{9E4E238F-9F83-9AB0-4896-ACBB0413D157}"/>
              </a:ext>
            </a:extLst>
          </p:cNvPr>
          <p:cNvSpPr txBox="1">
            <a:spLocks/>
          </p:cNvSpPr>
          <p:nvPr/>
        </p:nvSpPr>
        <p:spPr bwMode="auto">
          <a:xfrm>
            <a:off x="243840" y="1876380"/>
            <a:ext cx="1133856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What is the probability of rolling a first “3” in your first roll?</a:t>
            </a:r>
          </a:p>
        </p:txBody>
      </p:sp>
      <p:sp>
        <p:nvSpPr>
          <p:cNvPr id="5" name="Content Placeholder 2">
            <a:extLst>
              <a:ext uri="{FF2B5EF4-FFF2-40B4-BE49-F238E27FC236}">
                <a16:creationId xmlns:a16="http://schemas.microsoft.com/office/drawing/2014/main" id="{3114211E-87A2-31BD-A14D-26769D372F85}"/>
              </a:ext>
            </a:extLst>
          </p:cNvPr>
          <p:cNvSpPr txBox="1">
            <a:spLocks/>
          </p:cNvSpPr>
          <p:nvPr/>
        </p:nvSpPr>
        <p:spPr bwMode="auto">
          <a:xfrm>
            <a:off x="252549" y="3447960"/>
            <a:ext cx="1133856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What is the probability of rolling a first“3” in your second roll?</a:t>
            </a:r>
          </a:p>
        </p:txBody>
      </p:sp>
      <p:sp>
        <p:nvSpPr>
          <p:cNvPr id="6" name="Content Placeholder 2">
            <a:extLst>
              <a:ext uri="{FF2B5EF4-FFF2-40B4-BE49-F238E27FC236}">
                <a16:creationId xmlns:a16="http://schemas.microsoft.com/office/drawing/2014/main" id="{E64D8D58-A282-126C-F0B6-F3C8A12FA358}"/>
              </a:ext>
            </a:extLst>
          </p:cNvPr>
          <p:cNvSpPr txBox="1">
            <a:spLocks/>
          </p:cNvSpPr>
          <p:nvPr/>
        </p:nvSpPr>
        <p:spPr bwMode="auto">
          <a:xfrm>
            <a:off x="243840" y="4871493"/>
            <a:ext cx="8743406"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What is the probability of rolling </a:t>
            </a:r>
            <a:r>
              <a:rPr lang="en-US"/>
              <a:t>a first “</a:t>
            </a:r>
            <a:r>
              <a:rPr lang="en-US" dirty="0"/>
              <a:t>3” in your fourth roll?</a:t>
            </a:r>
          </a:p>
        </p:txBody>
      </p:sp>
      <p:graphicFrame>
        <p:nvGraphicFramePr>
          <p:cNvPr id="8" name="Object 7">
            <a:extLst>
              <a:ext uri="{FF2B5EF4-FFF2-40B4-BE49-F238E27FC236}">
                <a16:creationId xmlns:a16="http://schemas.microsoft.com/office/drawing/2014/main" id="{FA6F1500-CCCC-5EA1-9491-E7CBF2947E8D}"/>
              </a:ext>
            </a:extLst>
          </p:cNvPr>
          <p:cNvGraphicFramePr>
            <a:graphicFrameLocks noChangeAspect="1"/>
          </p:cNvGraphicFramePr>
          <p:nvPr>
            <p:extLst>
              <p:ext uri="{D42A27DB-BD31-4B8C-83A1-F6EECF244321}">
                <p14:modId xmlns:p14="http://schemas.microsoft.com/office/powerpoint/2010/main" val="2101809863"/>
              </p:ext>
            </p:extLst>
          </p:nvPr>
        </p:nvGraphicFramePr>
        <p:xfrm>
          <a:off x="1243382" y="2442347"/>
          <a:ext cx="3854450" cy="531812"/>
        </p:xfrm>
        <a:graphic>
          <a:graphicData uri="http://schemas.openxmlformats.org/presentationml/2006/ole">
            <mc:AlternateContent xmlns:mc="http://schemas.openxmlformats.org/markup-compatibility/2006">
              <mc:Choice xmlns:v="urn:schemas-microsoft-com:vml" Requires="v">
                <p:oleObj name="Equation" r:id="rId4" imgW="1841400" imgH="253800" progId="Equation.DSMT4">
                  <p:embed/>
                </p:oleObj>
              </mc:Choice>
              <mc:Fallback>
                <p:oleObj name="Equation" r:id="rId4" imgW="1841400" imgH="253800" progId="Equation.DSMT4">
                  <p:embed/>
                  <p:pic>
                    <p:nvPicPr>
                      <p:cNvPr id="8" name="Object 7">
                        <a:extLst>
                          <a:ext uri="{FF2B5EF4-FFF2-40B4-BE49-F238E27FC236}">
                            <a16:creationId xmlns:a16="http://schemas.microsoft.com/office/drawing/2014/main" id="{FA6F1500-CCCC-5EA1-9491-E7CBF2947E8D}"/>
                          </a:ext>
                        </a:extLst>
                      </p:cNvPr>
                      <p:cNvPicPr/>
                      <p:nvPr/>
                    </p:nvPicPr>
                    <p:blipFill>
                      <a:blip r:embed="rId5"/>
                      <a:stretch>
                        <a:fillRect/>
                      </a:stretch>
                    </p:blipFill>
                    <p:spPr>
                      <a:xfrm>
                        <a:off x="1243382" y="2442347"/>
                        <a:ext cx="3854450" cy="5318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F436BC5-13EF-9395-CD28-3FB2CE814DF5}"/>
              </a:ext>
            </a:extLst>
          </p:cNvPr>
          <p:cNvGraphicFramePr>
            <a:graphicFrameLocks noChangeAspect="1"/>
          </p:cNvGraphicFramePr>
          <p:nvPr>
            <p:extLst>
              <p:ext uri="{D42A27DB-BD31-4B8C-83A1-F6EECF244321}">
                <p14:modId xmlns:p14="http://schemas.microsoft.com/office/powerpoint/2010/main" val="2122137811"/>
              </p:ext>
            </p:extLst>
          </p:nvPr>
        </p:nvGraphicFramePr>
        <p:xfrm>
          <a:off x="3924300" y="2264978"/>
          <a:ext cx="293688" cy="823912"/>
        </p:xfrm>
        <a:graphic>
          <a:graphicData uri="http://schemas.openxmlformats.org/presentationml/2006/ole">
            <mc:AlternateContent xmlns:mc="http://schemas.openxmlformats.org/markup-compatibility/2006">
              <mc:Choice xmlns:v="urn:schemas-microsoft-com:vml" Requires="v">
                <p:oleObj name="Equation" r:id="rId6" imgW="139680" imgH="393480" progId="Equation.DSMT4">
                  <p:embed/>
                </p:oleObj>
              </mc:Choice>
              <mc:Fallback>
                <p:oleObj name="Equation" r:id="rId6" imgW="139680" imgH="393480" progId="Equation.DSMT4">
                  <p:embed/>
                  <p:pic>
                    <p:nvPicPr>
                      <p:cNvPr id="9" name="Object 8">
                        <a:extLst>
                          <a:ext uri="{FF2B5EF4-FFF2-40B4-BE49-F238E27FC236}">
                            <a16:creationId xmlns:a16="http://schemas.microsoft.com/office/drawing/2014/main" id="{AF436BC5-13EF-9395-CD28-3FB2CE814DF5}"/>
                          </a:ext>
                        </a:extLst>
                      </p:cNvPr>
                      <p:cNvPicPr/>
                      <p:nvPr/>
                    </p:nvPicPr>
                    <p:blipFill>
                      <a:blip r:embed="rId7"/>
                      <a:stretch>
                        <a:fillRect/>
                      </a:stretch>
                    </p:blipFill>
                    <p:spPr>
                      <a:xfrm>
                        <a:off x="3924300" y="2264978"/>
                        <a:ext cx="293688" cy="8239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3FED39E-CE83-AD2A-AC9C-A45294055784}"/>
              </a:ext>
            </a:extLst>
          </p:cNvPr>
          <p:cNvGraphicFramePr>
            <a:graphicFrameLocks noChangeAspect="1"/>
          </p:cNvGraphicFramePr>
          <p:nvPr>
            <p:extLst>
              <p:ext uri="{D42A27DB-BD31-4B8C-83A1-F6EECF244321}">
                <p14:modId xmlns:p14="http://schemas.microsoft.com/office/powerpoint/2010/main" val="2588956840"/>
              </p:ext>
            </p:extLst>
          </p:nvPr>
        </p:nvGraphicFramePr>
        <p:xfrm>
          <a:off x="4453202" y="2491970"/>
          <a:ext cx="187325" cy="344487"/>
        </p:xfrm>
        <a:graphic>
          <a:graphicData uri="http://schemas.openxmlformats.org/presentationml/2006/ole">
            <mc:AlternateContent xmlns:mc="http://schemas.openxmlformats.org/markup-compatibility/2006">
              <mc:Choice xmlns:v="urn:schemas-microsoft-com:vml" Requires="v">
                <p:oleObj name="Equation" r:id="rId8" imgW="88560" imgH="164880" progId="Equation.DSMT4">
                  <p:embed/>
                </p:oleObj>
              </mc:Choice>
              <mc:Fallback>
                <p:oleObj name="Equation" r:id="rId8" imgW="88560" imgH="164880" progId="Equation.DSMT4">
                  <p:embed/>
                  <p:pic>
                    <p:nvPicPr>
                      <p:cNvPr id="10" name="Object 9">
                        <a:extLst>
                          <a:ext uri="{FF2B5EF4-FFF2-40B4-BE49-F238E27FC236}">
                            <a16:creationId xmlns:a16="http://schemas.microsoft.com/office/drawing/2014/main" id="{73FED39E-CE83-AD2A-AC9C-A45294055784}"/>
                          </a:ext>
                        </a:extLst>
                      </p:cNvPr>
                      <p:cNvPicPr/>
                      <p:nvPr/>
                    </p:nvPicPr>
                    <p:blipFill>
                      <a:blip r:embed="rId9"/>
                      <a:stretch>
                        <a:fillRect/>
                      </a:stretch>
                    </p:blipFill>
                    <p:spPr>
                      <a:xfrm>
                        <a:off x="4453202" y="2491970"/>
                        <a:ext cx="187325" cy="34448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D238294-F01B-F33F-346F-D09E564772C7}"/>
              </a:ext>
            </a:extLst>
          </p:cNvPr>
          <p:cNvGraphicFramePr>
            <a:graphicFrameLocks noChangeAspect="1"/>
          </p:cNvGraphicFramePr>
          <p:nvPr>
            <p:extLst>
              <p:ext uri="{D42A27DB-BD31-4B8C-83A1-F6EECF244321}">
                <p14:modId xmlns:p14="http://schemas.microsoft.com/office/powerpoint/2010/main" val="3898798226"/>
              </p:ext>
            </p:extLst>
          </p:nvPr>
        </p:nvGraphicFramePr>
        <p:xfrm>
          <a:off x="5120207" y="2285682"/>
          <a:ext cx="882650" cy="898525"/>
        </p:xfrm>
        <a:graphic>
          <a:graphicData uri="http://schemas.openxmlformats.org/presentationml/2006/ole">
            <mc:AlternateContent xmlns:mc="http://schemas.openxmlformats.org/markup-compatibility/2006">
              <mc:Choice xmlns:v="urn:schemas-microsoft-com:vml" Requires="v">
                <p:oleObj name="Equation" r:id="rId10" imgW="419040" imgH="431640" progId="Equation.DSMT4">
                  <p:embed/>
                </p:oleObj>
              </mc:Choice>
              <mc:Fallback>
                <p:oleObj name="Equation" r:id="rId10" imgW="419040" imgH="431640" progId="Equation.DSMT4">
                  <p:embed/>
                  <p:pic>
                    <p:nvPicPr>
                      <p:cNvPr id="11" name="Object 10">
                        <a:extLst>
                          <a:ext uri="{FF2B5EF4-FFF2-40B4-BE49-F238E27FC236}">
                            <a16:creationId xmlns:a16="http://schemas.microsoft.com/office/drawing/2014/main" id="{3D238294-F01B-F33F-346F-D09E564772C7}"/>
                          </a:ext>
                        </a:extLst>
                      </p:cNvPr>
                      <p:cNvPicPr/>
                      <p:nvPr/>
                    </p:nvPicPr>
                    <p:blipFill>
                      <a:blip r:embed="rId11"/>
                      <a:stretch>
                        <a:fillRect/>
                      </a:stretch>
                    </p:blipFill>
                    <p:spPr>
                      <a:xfrm>
                        <a:off x="5120207" y="2285682"/>
                        <a:ext cx="882650" cy="8985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260C44B-00A8-0B29-ACD8-792F2559BD8F}"/>
              </a:ext>
            </a:extLst>
          </p:cNvPr>
          <p:cNvGraphicFramePr>
            <a:graphicFrameLocks noChangeAspect="1"/>
          </p:cNvGraphicFramePr>
          <p:nvPr>
            <p:extLst>
              <p:ext uri="{D42A27DB-BD31-4B8C-83A1-F6EECF244321}">
                <p14:modId xmlns:p14="http://schemas.microsoft.com/office/powerpoint/2010/main" val="3590077469"/>
              </p:ext>
            </p:extLst>
          </p:nvPr>
        </p:nvGraphicFramePr>
        <p:xfrm>
          <a:off x="6096000" y="2514578"/>
          <a:ext cx="1284287" cy="369887"/>
        </p:xfrm>
        <a:graphic>
          <a:graphicData uri="http://schemas.openxmlformats.org/presentationml/2006/ole">
            <mc:AlternateContent xmlns:mc="http://schemas.openxmlformats.org/markup-compatibility/2006">
              <mc:Choice xmlns:v="urn:schemas-microsoft-com:vml" Requires="v">
                <p:oleObj name="Equation" r:id="rId12" imgW="609480" imgH="177480" progId="Equation.DSMT4">
                  <p:embed/>
                </p:oleObj>
              </mc:Choice>
              <mc:Fallback>
                <p:oleObj name="Equation" r:id="rId12" imgW="609480" imgH="177480" progId="Equation.DSMT4">
                  <p:embed/>
                  <p:pic>
                    <p:nvPicPr>
                      <p:cNvPr id="13" name="Object 12">
                        <a:extLst>
                          <a:ext uri="{FF2B5EF4-FFF2-40B4-BE49-F238E27FC236}">
                            <a16:creationId xmlns:a16="http://schemas.microsoft.com/office/drawing/2014/main" id="{E260C44B-00A8-0B29-ACD8-792F2559BD8F}"/>
                          </a:ext>
                        </a:extLst>
                      </p:cNvPr>
                      <p:cNvPicPr/>
                      <p:nvPr/>
                    </p:nvPicPr>
                    <p:blipFill>
                      <a:blip r:embed="rId13"/>
                      <a:stretch>
                        <a:fillRect/>
                      </a:stretch>
                    </p:blipFill>
                    <p:spPr>
                      <a:xfrm>
                        <a:off x="6096000" y="2514578"/>
                        <a:ext cx="1284287" cy="3698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E8DF4E94-BC11-BEC0-F1D5-60C90FF6B127}"/>
              </a:ext>
            </a:extLst>
          </p:cNvPr>
          <p:cNvSpPr txBox="1"/>
          <p:nvPr/>
        </p:nvSpPr>
        <p:spPr>
          <a:xfrm>
            <a:off x="7750629" y="2368535"/>
            <a:ext cx="3831771" cy="646331"/>
          </a:xfrm>
          <a:prstGeom prst="rect">
            <a:avLst/>
          </a:prstGeom>
          <a:noFill/>
        </p:spPr>
        <p:txBody>
          <a:bodyPr wrap="square" rtlCol="0">
            <a:spAutoFit/>
          </a:bodyPr>
          <a:lstStyle/>
          <a:p>
            <a:r>
              <a:rPr lang="en-US" dirty="0">
                <a:solidFill>
                  <a:srgbClr val="FF0000"/>
                </a:solidFill>
              </a:rPr>
              <a:t>The probability of getting your first “3” in the first roll would be 16.7%</a:t>
            </a:r>
          </a:p>
        </p:txBody>
      </p:sp>
      <p:graphicFrame>
        <p:nvGraphicFramePr>
          <p:cNvPr id="15" name="Object 14">
            <a:extLst>
              <a:ext uri="{FF2B5EF4-FFF2-40B4-BE49-F238E27FC236}">
                <a16:creationId xmlns:a16="http://schemas.microsoft.com/office/drawing/2014/main" id="{BD9BD085-829A-2F51-A293-8307AF5D6B25}"/>
              </a:ext>
            </a:extLst>
          </p:cNvPr>
          <p:cNvGraphicFramePr>
            <a:graphicFrameLocks noChangeAspect="1"/>
          </p:cNvGraphicFramePr>
          <p:nvPr>
            <p:extLst>
              <p:ext uri="{D42A27DB-BD31-4B8C-83A1-F6EECF244321}">
                <p14:modId xmlns:p14="http://schemas.microsoft.com/office/powerpoint/2010/main" val="3793216099"/>
              </p:ext>
            </p:extLst>
          </p:nvPr>
        </p:nvGraphicFramePr>
        <p:xfrm>
          <a:off x="1159244" y="3950472"/>
          <a:ext cx="3856038" cy="531812"/>
        </p:xfrm>
        <a:graphic>
          <a:graphicData uri="http://schemas.openxmlformats.org/presentationml/2006/ole">
            <mc:AlternateContent xmlns:mc="http://schemas.openxmlformats.org/markup-compatibility/2006">
              <mc:Choice xmlns:v="urn:schemas-microsoft-com:vml" Requires="v">
                <p:oleObj name="Equation" r:id="rId14" imgW="1841400" imgH="253800" progId="Equation.DSMT4">
                  <p:embed/>
                </p:oleObj>
              </mc:Choice>
              <mc:Fallback>
                <p:oleObj name="Equation" r:id="rId14" imgW="1841400" imgH="253800" progId="Equation.DSMT4">
                  <p:embed/>
                  <p:pic>
                    <p:nvPicPr>
                      <p:cNvPr id="15" name="Object 14">
                        <a:extLst>
                          <a:ext uri="{FF2B5EF4-FFF2-40B4-BE49-F238E27FC236}">
                            <a16:creationId xmlns:a16="http://schemas.microsoft.com/office/drawing/2014/main" id="{BD9BD085-829A-2F51-A293-8307AF5D6B25}"/>
                          </a:ext>
                        </a:extLst>
                      </p:cNvPr>
                      <p:cNvPicPr/>
                      <p:nvPr/>
                    </p:nvPicPr>
                    <p:blipFill>
                      <a:blip r:embed="rId15"/>
                      <a:stretch>
                        <a:fillRect/>
                      </a:stretch>
                    </p:blipFill>
                    <p:spPr>
                      <a:xfrm>
                        <a:off x="1159244" y="3950472"/>
                        <a:ext cx="3856038" cy="53181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28A97FB-ED69-4171-D784-E79E4742FB27}"/>
              </a:ext>
            </a:extLst>
          </p:cNvPr>
          <p:cNvGraphicFramePr>
            <a:graphicFrameLocks noChangeAspect="1"/>
          </p:cNvGraphicFramePr>
          <p:nvPr>
            <p:extLst>
              <p:ext uri="{D42A27DB-BD31-4B8C-83A1-F6EECF244321}">
                <p14:modId xmlns:p14="http://schemas.microsoft.com/office/powerpoint/2010/main" val="3278601483"/>
              </p:ext>
            </p:extLst>
          </p:nvPr>
        </p:nvGraphicFramePr>
        <p:xfrm>
          <a:off x="3841568" y="3773147"/>
          <a:ext cx="293688" cy="823912"/>
        </p:xfrm>
        <a:graphic>
          <a:graphicData uri="http://schemas.openxmlformats.org/presentationml/2006/ole">
            <mc:AlternateContent xmlns:mc="http://schemas.openxmlformats.org/markup-compatibility/2006">
              <mc:Choice xmlns:v="urn:schemas-microsoft-com:vml" Requires="v">
                <p:oleObj name="Equation" r:id="rId16" imgW="139680" imgH="393480" progId="Equation.DSMT4">
                  <p:embed/>
                </p:oleObj>
              </mc:Choice>
              <mc:Fallback>
                <p:oleObj name="Equation" r:id="rId16" imgW="139680" imgH="393480" progId="Equation.DSMT4">
                  <p:embed/>
                  <p:pic>
                    <p:nvPicPr>
                      <p:cNvPr id="16" name="Object 15">
                        <a:extLst>
                          <a:ext uri="{FF2B5EF4-FFF2-40B4-BE49-F238E27FC236}">
                            <a16:creationId xmlns:a16="http://schemas.microsoft.com/office/drawing/2014/main" id="{A28A97FB-ED69-4171-D784-E79E4742FB27}"/>
                          </a:ext>
                        </a:extLst>
                      </p:cNvPr>
                      <p:cNvPicPr/>
                      <p:nvPr/>
                    </p:nvPicPr>
                    <p:blipFill>
                      <a:blip r:embed="rId7"/>
                      <a:stretch>
                        <a:fillRect/>
                      </a:stretch>
                    </p:blipFill>
                    <p:spPr>
                      <a:xfrm>
                        <a:off x="3841568" y="3773147"/>
                        <a:ext cx="293688" cy="82391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AB7B3B7-25D7-84CA-312C-35ED1D2871E2}"/>
              </a:ext>
            </a:extLst>
          </p:cNvPr>
          <p:cNvGraphicFramePr>
            <a:graphicFrameLocks noChangeAspect="1"/>
          </p:cNvGraphicFramePr>
          <p:nvPr>
            <p:extLst>
              <p:ext uri="{D42A27DB-BD31-4B8C-83A1-F6EECF244321}">
                <p14:modId xmlns:p14="http://schemas.microsoft.com/office/powerpoint/2010/main" val="2525411855"/>
              </p:ext>
            </p:extLst>
          </p:nvPr>
        </p:nvGraphicFramePr>
        <p:xfrm>
          <a:off x="4352925" y="4016375"/>
          <a:ext cx="149225" cy="312738"/>
        </p:xfrm>
        <a:graphic>
          <a:graphicData uri="http://schemas.openxmlformats.org/presentationml/2006/ole">
            <mc:AlternateContent xmlns:mc="http://schemas.openxmlformats.org/markup-compatibility/2006">
              <mc:Choice xmlns:v="urn:schemas-microsoft-com:vml" Requires="v">
                <p:oleObj name="Equation" r:id="rId17" imgW="126720" imgH="164880" progId="Equation.DSMT4">
                  <p:embed/>
                </p:oleObj>
              </mc:Choice>
              <mc:Fallback>
                <p:oleObj name="Equation" r:id="rId17" imgW="126720" imgH="164880" progId="Equation.DSMT4">
                  <p:embed/>
                  <p:pic>
                    <p:nvPicPr>
                      <p:cNvPr id="17" name="Object 16">
                        <a:extLst>
                          <a:ext uri="{FF2B5EF4-FFF2-40B4-BE49-F238E27FC236}">
                            <a16:creationId xmlns:a16="http://schemas.microsoft.com/office/drawing/2014/main" id="{FAB7B3B7-25D7-84CA-312C-35ED1D2871E2}"/>
                          </a:ext>
                        </a:extLst>
                      </p:cNvPr>
                      <p:cNvPicPr/>
                      <p:nvPr/>
                    </p:nvPicPr>
                    <p:blipFill>
                      <a:blip r:embed="rId18"/>
                      <a:stretch>
                        <a:fillRect/>
                      </a:stretch>
                    </p:blipFill>
                    <p:spPr>
                      <a:xfrm>
                        <a:off x="4352925" y="4016375"/>
                        <a:ext cx="149225" cy="31273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3A6CC380-45C0-91E5-0D60-7254557C7DF1}"/>
              </a:ext>
            </a:extLst>
          </p:cNvPr>
          <p:cNvGraphicFramePr>
            <a:graphicFrameLocks noChangeAspect="1"/>
          </p:cNvGraphicFramePr>
          <p:nvPr>
            <p:extLst>
              <p:ext uri="{D42A27DB-BD31-4B8C-83A1-F6EECF244321}">
                <p14:modId xmlns:p14="http://schemas.microsoft.com/office/powerpoint/2010/main" val="3282521939"/>
              </p:ext>
            </p:extLst>
          </p:nvPr>
        </p:nvGraphicFramePr>
        <p:xfrm>
          <a:off x="5022305" y="3822066"/>
          <a:ext cx="614363" cy="898525"/>
        </p:xfrm>
        <a:graphic>
          <a:graphicData uri="http://schemas.openxmlformats.org/presentationml/2006/ole">
            <mc:AlternateContent xmlns:mc="http://schemas.openxmlformats.org/markup-compatibility/2006">
              <mc:Choice xmlns:v="urn:schemas-microsoft-com:vml" Requires="v">
                <p:oleObj name="Equation" r:id="rId19" imgW="291960" imgH="431640" progId="Equation.DSMT4">
                  <p:embed/>
                </p:oleObj>
              </mc:Choice>
              <mc:Fallback>
                <p:oleObj name="Equation" r:id="rId19" imgW="291960" imgH="431640" progId="Equation.DSMT4">
                  <p:embed/>
                  <p:pic>
                    <p:nvPicPr>
                      <p:cNvPr id="18" name="Object 17">
                        <a:extLst>
                          <a:ext uri="{FF2B5EF4-FFF2-40B4-BE49-F238E27FC236}">
                            <a16:creationId xmlns:a16="http://schemas.microsoft.com/office/drawing/2014/main" id="{3A6CC380-45C0-91E5-0D60-7254557C7DF1}"/>
                          </a:ext>
                        </a:extLst>
                      </p:cNvPr>
                      <p:cNvPicPr/>
                      <p:nvPr/>
                    </p:nvPicPr>
                    <p:blipFill>
                      <a:blip r:embed="rId20"/>
                      <a:stretch>
                        <a:fillRect/>
                      </a:stretch>
                    </p:blipFill>
                    <p:spPr>
                      <a:xfrm>
                        <a:off x="5022305" y="3822066"/>
                        <a:ext cx="614363" cy="8985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C18ED42D-3DC2-3EF4-5FD5-17EC36C52C2A}"/>
              </a:ext>
            </a:extLst>
          </p:cNvPr>
          <p:cNvGraphicFramePr>
            <a:graphicFrameLocks noChangeAspect="1"/>
          </p:cNvGraphicFramePr>
          <p:nvPr>
            <p:extLst>
              <p:ext uri="{D42A27DB-BD31-4B8C-83A1-F6EECF244321}">
                <p14:modId xmlns:p14="http://schemas.microsoft.com/office/powerpoint/2010/main" val="2697663750"/>
              </p:ext>
            </p:extLst>
          </p:nvPr>
        </p:nvGraphicFramePr>
        <p:xfrm>
          <a:off x="6127978" y="4012400"/>
          <a:ext cx="1766887" cy="369888"/>
        </p:xfrm>
        <a:graphic>
          <a:graphicData uri="http://schemas.openxmlformats.org/presentationml/2006/ole">
            <mc:AlternateContent xmlns:mc="http://schemas.openxmlformats.org/markup-compatibility/2006">
              <mc:Choice xmlns:v="urn:schemas-microsoft-com:vml" Requires="v">
                <p:oleObj name="Equation" r:id="rId21" imgW="838080" imgH="177480" progId="Equation.DSMT4">
                  <p:embed/>
                </p:oleObj>
              </mc:Choice>
              <mc:Fallback>
                <p:oleObj name="Equation" r:id="rId21" imgW="838080" imgH="177480" progId="Equation.DSMT4">
                  <p:embed/>
                  <p:pic>
                    <p:nvPicPr>
                      <p:cNvPr id="19" name="Object 18">
                        <a:extLst>
                          <a:ext uri="{FF2B5EF4-FFF2-40B4-BE49-F238E27FC236}">
                            <a16:creationId xmlns:a16="http://schemas.microsoft.com/office/drawing/2014/main" id="{C18ED42D-3DC2-3EF4-5FD5-17EC36C52C2A}"/>
                          </a:ext>
                        </a:extLst>
                      </p:cNvPr>
                      <p:cNvPicPr/>
                      <p:nvPr/>
                    </p:nvPicPr>
                    <p:blipFill>
                      <a:blip r:embed="rId22"/>
                      <a:stretch>
                        <a:fillRect/>
                      </a:stretch>
                    </p:blipFill>
                    <p:spPr>
                      <a:xfrm>
                        <a:off x="6127978" y="4012400"/>
                        <a:ext cx="1766887" cy="36988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5577FBB2-F695-2FC3-8BA9-AAC91F4A3C5E}"/>
              </a:ext>
            </a:extLst>
          </p:cNvPr>
          <p:cNvSpPr txBox="1"/>
          <p:nvPr/>
        </p:nvSpPr>
        <p:spPr>
          <a:xfrm>
            <a:off x="7968298" y="3826771"/>
            <a:ext cx="3831771" cy="923330"/>
          </a:xfrm>
          <a:prstGeom prst="rect">
            <a:avLst/>
          </a:prstGeom>
          <a:noFill/>
        </p:spPr>
        <p:txBody>
          <a:bodyPr wrap="square" rtlCol="0">
            <a:spAutoFit/>
          </a:bodyPr>
          <a:lstStyle/>
          <a:p>
            <a:r>
              <a:rPr lang="en-US" dirty="0">
                <a:solidFill>
                  <a:srgbClr val="FF0000"/>
                </a:solidFill>
              </a:rPr>
              <a:t>If you get your first 3 in the 2</a:t>
            </a:r>
            <a:r>
              <a:rPr lang="en-US" baseline="30000" dirty="0">
                <a:solidFill>
                  <a:srgbClr val="FF0000"/>
                </a:solidFill>
              </a:rPr>
              <a:t>nd</a:t>
            </a:r>
            <a:r>
              <a:rPr lang="en-US" dirty="0">
                <a:solidFill>
                  <a:srgbClr val="FF0000"/>
                </a:solidFill>
              </a:rPr>
              <a:t> roll, that means that first roll must be a “failure”.  </a:t>
            </a:r>
          </a:p>
        </p:txBody>
      </p:sp>
      <p:graphicFrame>
        <p:nvGraphicFramePr>
          <p:cNvPr id="21" name="Object 20">
            <a:extLst>
              <a:ext uri="{FF2B5EF4-FFF2-40B4-BE49-F238E27FC236}">
                <a16:creationId xmlns:a16="http://schemas.microsoft.com/office/drawing/2014/main" id="{BBD6207A-80E4-0E51-062D-E98C6BD7E682}"/>
              </a:ext>
            </a:extLst>
          </p:cNvPr>
          <p:cNvGraphicFramePr>
            <a:graphicFrameLocks noChangeAspect="1"/>
          </p:cNvGraphicFramePr>
          <p:nvPr>
            <p:extLst>
              <p:ext uri="{D42A27DB-BD31-4B8C-83A1-F6EECF244321}">
                <p14:modId xmlns:p14="http://schemas.microsoft.com/office/powerpoint/2010/main" val="857998372"/>
              </p:ext>
            </p:extLst>
          </p:nvPr>
        </p:nvGraphicFramePr>
        <p:xfrm>
          <a:off x="5525499" y="3835751"/>
          <a:ext cx="614363" cy="898525"/>
        </p:xfrm>
        <a:graphic>
          <a:graphicData uri="http://schemas.openxmlformats.org/presentationml/2006/ole">
            <mc:AlternateContent xmlns:mc="http://schemas.openxmlformats.org/markup-compatibility/2006">
              <mc:Choice xmlns:v="urn:schemas-microsoft-com:vml" Requires="v">
                <p:oleObj name="Equation" r:id="rId23" imgW="291960" imgH="431640" progId="Equation.DSMT4">
                  <p:embed/>
                </p:oleObj>
              </mc:Choice>
              <mc:Fallback>
                <p:oleObj name="Equation" r:id="rId23" imgW="291960" imgH="431640" progId="Equation.DSMT4">
                  <p:embed/>
                  <p:pic>
                    <p:nvPicPr>
                      <p:cNvPr id="21" name="Object 20">
                        <a:extLst>
                          <a:ext uri="{FF2B5EF4-FFF2-40B4-BE49-F238E27FC236}">
                            <a16:creationId xmlns:a16="http://schemas.microsoft.com/office/drawing/2014/main" id="{BBD6207A-80E4-0E51-062D-E98C6BD7E682}"/>
                          </a:ext>
                        </a:extLst>
                      </p:cNvPr>
                      <p:cNvPicPr/>
                      <p:nvPr/>
                    </p:nvPicPr>
                    <p:blipFill>
                      <a:blip r:embed="rId24"/>
                      <a:stretch>
                        <a:fillRect/>
                      </a:stretch>
                    </p:blipFill>
                    <p:spPr>
                      <a:xfrm>
                        <a:off x="5525499" y="3835751"/>
                        <a:ext cx="614363" cy="89852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59B951D-0A93-E356-EE35-4CC6631001AD}"/>
              </a:ext>
            </a:extLst>
          </p:cNvPr>
          <p:cNvGraphicFramePr>
            <a:graphicFrameLocks noChangeAspect="1"/>
          </p:cNvGraphicFramePr>
          <p:nvPr>
            <p:extLst>
              <p:ext uri="{D42A27DB-BD31-4B8C-83A1-F6EECF244321}">
                <p14:modId xmlns:p14="http://schemas.microsoft.com/office/powerpoint/2010/main" val="1391966601"/>
              </p:ext>
            </p:extLst>
          </p:nvPr>
        </p:nvGraphicFramePr>
        <p:xfrm>
          <a:off x="1159244" y="5691959"/>
          <a:ext cx="3856038" cy="530225"/>
        </p:xfrm>
        <a:graphic>
          <a:graphicData uri="http://schemas.openxmlformats.org/presentationml/2006/ole">
            <mc:AlternateContent xmlns:mc="http://schemas.openxmlformats.org/markup-compatibility/2006">
              <mc:Choice xmlns:v="urn:schemas-microsoft-com:vml" Requires="v">
                <p:oleObj name="Equation" r:id="rId25" imgW="1841400" imgH="253800" progId="Equation.DSMT4">
                  <p:embed/>
                </p:oleObj>
              </mc:Choice>
              <mc:Fallback>
                <p:oleObj name="Equation" r:id="rId25" imgW="1841400" imgH="253800" progId="Equation.DSMT4">
                  <p:embed/>
                  <p:pic>
                    <p:nvPicPr>
                      <p:cNvPr id="22" name="Object 21">
                        <a:extLst>
                          <a:ext uri="{FF2B5EF4-FFF2-40B4-BE49-F238E27FC236}">
                            <a16:creationId xmlns:a16="http://schemas.microsoft.com/office/drawing/2014/main" id="{259B951D-0A93-E356-EE35-4CC6631001AD}"/>
                          </a:ext>
                        </a:extLst>
                      </p:cNvPr>
                      <p:cNvPicPr/>
                      <p:nvPr/>
                    </p:nvPicPr>
                    <p:blipFill>
                      <a:blip r:embed="rId26"/>
                      <a:stretch>
                        <a:fillRect/>
                      </a:stretch>
                    </p:blipFill>
                    <p:spPr>
                      <a:xfrm>
                        <a:off x="1159244" y="5691959"/>
                        <a:ext cx="3856038" cy="53022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3430CE3-5F80-7A1F-DE79-90AD44FAE7BE}"/>
              </a:ext>
            </a:extLst>
          </p:cNvPr>
          <p:cNvGraphicFramePr>
            <a:graphicFrameLocks noChangeAspect="1"/>
          </p:cNvGraphicFramePr>
          <p:nvPr>
            <p:extLst>
              <p:ext uri="{D42A27DB-BD31-4B8C-83A1-F6EECF244321}">
                <p14:modId xmlns:p14="http://schemas.microsoft.com/office/powerpoint/2010/main" val="2883293974"/>
              </p:ext>
            </p:extLst>
          </p:nvPr>
        </p:nvGraphicFramePr>
        <p:xfrm>
          <a:off x="3841568" y="5513801"/>
          <a:ext cx="293688" cy="823912"/>
        </p:xfrm>
        <a:graphic>
          <a:graphicData uri="http://schemas.openxmlformats.org/presentationml/2006/ole">
            <mc:AlternateContent xmlns:mc="http://schemas.openxmlformats.org/markup-compatibility/2006">
              <mc:Choice xmlns:v="urn:schemas-microsoft-com:vml" Requires="v">
                <p:oleObj name="Equation" r:id="rId27" imgW="139680" imgH="393480" progId="Equation.DSMT4">
                  <p:embed/>
                </p:oleObj>
              </mc:Choice>
              <mc:Fallback>
                <p:oleObj name="Equation" r:id="rId27" imgW="139680" imgH="393480" progId="Equation.DSMT4">
                  <p:embed/>
                  <p:pic>
                    <p:nvPicPr>
                      <p:cNvPr id="23" name="Object 22">
                        <a:extLst>
                          <a:ext uri="{FF2B5EF4-FFF2-40B4-BE49-F238E27FC236}">
                            <a16:creationId xmlns:a16="http://schemas.microsoft.com/office/drawing/2014/main" id="{E3430CE3-5F80-7A1F-DE79-90AD44FAE7BE}"/>
                          </a:ext>
                        </a:extLst>
                      </p:cNvPr>
                      <p:cNvPicPr/>
                      <p:nvPr/>
                    </p:nvPicPr>
                    <p:blipFill>
                      <a:blip r:embed="rId7"/>
                      <a:stretch>
                        <a:fillRect/>
                      </a:stretch>
                    </p:blipFill>
                    <p:spPr>
                      <a:xfrm>
                        <a:off x="3841568" y="5513801"/>
                        <a:ext cx="293688" cy="82391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B18BD508-7C51-DDE1-9FCC-9D98254FEE41}"/>
              </a:ext>
            </a:extLst>
          </p:cNvPr>
          <p:cNvGraphicFramePr>
            <a:graphicFrameLocks noChangeAspect="1"/>
          </p:cNvGraphicFramePr>
          <p:nvPr>
            <p:extLst>
              <p:ext uri="{D42A27DB-BD31-4B8C-83A1-F6EECF244321}">
                <p14:modId xmlns:p14="http://schemas.microsoft.com/office/powerpoint/2010/main" val="3621148184"/>
              </p:ext>
            </p:extLst>
          </p:nvPr>
        </p:nvGraphicFramePr>
        <p:xfrm>
          <a:off x="4360863" y="5745163"/>
          <a:ext cx="133350" cy="336550"/>
        </p:xfrm>
        <a:graphic>
          <a:graphicData uri="http://schemas.openxmlformats.org/presentationml/2006/ole">
            <mc:AlternateContent xmlns:mc="http://schemas.openxmlformats.org/markup-compatibility/2006">
              <mc:Choice xmlns:v="urn:schemas-microsoft-com:vml" Requires="v">
                <p:oleObj name="Equation" r:id="rId28" imgW="114120" imgH="177480" progId="Equation.DSMT4">
                  <p:embed/>
                </p:oleObj>
              </mc:Choice>
              <mc:Fallback>
                <p:oleObj name="Equation" r:id="rId28" imgW="114120" imgH="177480" progId="Equation.DSMT4">
                  <p:embed/>
                  <p:pic>
                    <p:nvPicPr>
                      <p:cNvPr id="24" name="Object 23">
                        <a:extLst>
                          <a:ext uri="{FF2B5EF4-FFF2-40B4-BE49-F238E27FC236}">
                            <a16:creationId xmlns:a16="http://schemas.microsoft.com/office/drawing/2014/main" id="{B18BD508-7C51-DDE1-9FCC-9D98254FEE41}"/>
                          </a:ext>
                        </a:extLst>
                      </p:cNvPr>
                      <p:cNvPicPr/>
                      <p:nvPr/>
                    </p:nvPicPr>
                    <p:blipFill>
                      <a:blip r:embed="rId29"/>
                      <a:stretch>
                        <a:fillRect/>
                      </a:stretch>
                    </p:blipFill>
                    <p:spPr>
                      <a:xfrm>
                        <a:off x="4360863" y="5745163"/>
                        <a:ext cx="133350" cy="3365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CBF5D8AF-EA0C-5FF5-319D-5D234B144F23}"/>
              </a:ext>
            </a:extLst>
          </p:cNvPr>
          <p:cNvGraphicFramePr>
            <a:graphicFrameLocks noChangeAspect="1"/>
          </p:cNvGraphicFramePr>
          <p:nvPr>
            <p:extLst>
              <p:ext uri="{D42A27DB-BD31-4B8C-83A1-F6EECF244321}">
                <p14:modId xmlns:p14="http://schemas.microsoft.com/office/powerpoint/2010/main" val="1513216906"/>
              </p:ext>
            </p:extLst>
          </p:nvPr>
        </p:nvGraphicFramePr>
        <p:xfrm>
          <a:off x="4968875" y="5522913"/>
          <a:ext cx="722313" cy="977900"/>
        </p:xfrm>
        <a:graphic>
          <a:graphicData uri="http://schemas.openxmlformats.org/presentationml/2006/ole">
            <mc:AlternateContent xmlns:mc="http://schemas.openxmlformats.org/markup-compatibility/2006">
              <mc:Choice xmlns:v="urn:schemas-microsoft-com:vml" Requires="v">
                <p:oleObj name="Equation" r:id="rId30" imgW="342720" imgH="469800" progId="Equation.DSMT4">
                  <p:embed/>
                </p:oleObj>
              </mc:Choice>
              <mc:Fallback>
                <p:oleObj name="Equation" r:id="rId30" imgW="342720" imgH="469800" progId="Equation.DSMT4">
                  <p:embed/>
                  <p:pic>
                    <p:nvPicPr>
                      <p:cNvPr id="25" name="Object 24">
                        <a:extLst>
                          <a:ext uri="{FF2B5EF4-FFF2-40B4-BE49-F238E27FC236}">
                            <a16:creationId xmlns:a16="http://schemas.microsoft.com/office/drawing/2014/main" id="{CBF5D8AF-EA0C-5FF5-319D-5D234B144F23}"/>
                          </a:ext>
                        </a:extLst>
                      </p:cNvPr>
                      <p:cNvPicPr/>
                      <p:nvPr/>
                    </p:nvPicPr>
                    <p:blipFill>
                      <a:blip r:embed="rId31"/>
                      <a:stretch>
                        <a:fillRect/>
                      </a:stretch>
                    </p:blipFill>
                    <p:spPr>
                      <a:xfrm>
                        <a:off x="4968875" y="5522913"/>
                        <a:ext cx="722313" cy="9779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ACE39B92-6072-2B82-3559-5F26A3253B38}"/>
              </a:ext>
            </a:extLst>
          </p:cNvPr>
          <p:cNvGraphicFramePr>
            <a:graphicFrameLocks noChangeAspect="1"/>
          </p:cNvGraphicFramePr>
          <p:nvPr>
            <p:extLst>
              <p:ext uri="{D42A27DB-BD31-4B8C-83A1-F6EECF244321}">
                <p14:modId xmlns:p14="http://schemas.microsoft.com/office/powerpoint/2010/main" val="2299833336"/>
              </p:ext>
            </p:extLst>
          </p:nvPr>
        </p:nvGraphicFramePr>
        <p:xfrm>
          <a:off x="6193247" y="5810907"/>
          <a:ext cx="1847850" cy="369888"/>
        </p:xfrm>
        <a:graphic>
          <a:graphicData uri="http://schemas.openxmlformats.org/presentationml/2006/ole">
            <mc:AlternateContent xmlns:mc="http://schemas.openxmlformats.org/markup-compatibility/2006">
              <mc:Choice xmlns:v="urn:schemas-microsoft-com:vml" Requires="v">
                <p:oleObj name="Equation" r:id="rId32" imgW="876240" imgH="177480" progId="Equation.DSMT4">
                  <p:embed/>
                </p:oleObj>
              </mc:Choice>
              <mc:Fallback>
                <p:oleObj name="Equation" r:id="rId32" imgW="876240" imgH="177480" progId="Equation.DSMT4">
                  <p:embed/>
                  <p:pic>
                    <p:nvPicPr>
                      <p:cNvPr id="26" name="Object 25">
                        <a:extLst>
                          <a:ext uri="{FF2B5EF4-FFF2-40B4-BE49-F238E27FC236}">
                            <a16:creationId xmlns:a16="http://schemas.microsoft.com/office/drawing/2014/main" id="{ACE39B92-6072-2B82-3559-5F26A3253B38}"/>
                          </a:ext>
                        </a:extLst>
                      </p:cNvPr>
                      <p:cNvPicPr/>
                      <p:nvPr/>
                    </p:nvPicPr>
                    <p:blipFill>
                      <a:blip r:embed="rId33"/>
                      <a:stretch>
                        <a:fillRect/>
                      </a:stretch>
                    </p:blipFill>
                    <p:spPr>
                      <a:xfrm>
                        <a:off x="6193247" y="5810907"/>
                        <a:ext cx="1847850" cy="369888"/>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A4688A70-6B43-63A9-4130-7E0F097A75CA}"/>
              </a:ext>
            </a:extLst>
          </p:cNvPr>
          <p:cNvGraphicFramePr>
            <a:graphicFrameLocks noChangeAspect="1"/>
          </p:cNvGraphicFramePr>
          <p:nvPr>
            <p:extLst>
              <p:ext uri="{D42A27DB-BD31-4B8C-83A1-F6EECF244321}">
                <p14:modId xmlns:p14="http://schemas.microsoft.com/office/powerpoint/2010/main" val="2907535613"/>
              </p:ext>
            </p:extLst>
          </p:nvPr>
        </p:nvGraphicFramePr>
        <p:xfrm>
          <a:off x="5621309" y="5562600"/>
          <a:ext cx="614363" cy="898525"/>
        </p:xfrm>
        <a:graphic>
          <a:graphicData uri="http://schemas.openxmlformats.org/presentationml/2006/ole">
            <mc:AlternateContent xmlns:mc="http://schemas.openxmlformats.org/markup-compatibility/2006">
              <mc:Choice xmlns:v="urn:schemas-microsoft-com:vml" Requires="v">
                <p:oleObj name="Equation" r:id="rId34" imgW="291960" imgH="431640" progId="Equation.DSMT4">
                  <p:embed/>
                </p:oleObj>
              </mc:Choice>
              <mc:Fallback>
                <p:oleObj name="Equation" r:id="rId34" imgW="291960" imgH="431640" progId="Equation.DSMT4">
                  <p:embed/>
                  <p:pic>
                    <p:nvPicPr>
                      <p:cNvPr id="27" name="Object 26">
                        <a:extLst>
                          <a:ext uri="{FF2B5EF4-FFF2-40B4-BE49-F238E27FC236}">
                            <a16:creationId xmlns:a16="http://schemas.microsoft.com/office/drawing/2014/main" id="{A4688A70-6B43-63A9-4130-7E0F097A75CA}"/>
                          </a:ext>
                        </a:extLst>
                      </p:cNvPr>
                      <p:cNvPicPr/>
                      <p:nvPr/>
                    </p:nvPicPr>
                    <p:blipFill>
                      <a:blip r:embed="rId24"/>
                      <a:stretch>
                        <a:fillRect/>
                      </a:stretch>
                    </p:blipFill>
                    <p:spPr>
                      <a:xfrm>
                        <a:off x="5621309" y="5562600"/>
                        <a:ext cx="614363" cy="8985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BE6CD0A0-E99C-5E9D-BD75-5DE000A6FB08}"/>
              </a:ext>
            </a:extLst>
          </p:cNvPr>
          <p:cNvSpPr txBox="1"/>
          <p:nvPr/>
        </p:nvSpPr>
        <p:spPr>
          <a:xfrm>
            <a:off x="8041097" y="5446697"/>
            <a:ext cx="3831771" cy="646331"/>
          </a:xfrm>
          <a:prstGeom prst="rect">
            <a:avLst/>
          </a:prstGeom>
          <a:noFill/>
        </p:spPr>
        <p:txBody>
          <a:bodyPr wrap="square" rtlCol="0">
            <a:spAutoFit/>
          </a:bodyPr>
          <a:lstStyle/>
          <a:p>
            <a:r>
              <a:rPr lang="en-US" dirty="0">
                <a:solidFill>
                  <a:srgbClr val="FF0000"/>
                </a:solidFill>
              </a:rPr>
              <a:t>First two rolls are failures.  3</a:t>
            </a:r>
            <a:r>
              <a:rPr lang="en-US" baseline="30000" dirty="0">
                <a:solidFill>
                  <a:srgbClr val="FF0000"/>
                </a:solidFill>
              </a:rPr>
              <a:t>rd</a:t>
            </a:r>
            <a:r>
              <a:rPr lang="en-US" dirty="0">
                <a:solidFill>
                  <a:srgbClr val="FF0000"/>
                </a:solidFill>
              </a:rPr>
              <a:t> roll is your success</a:t>
            </a:r>
          </a:p>
        </p:txBody>
      </p:sp>
      <mc:AlternateContent xmlns:mc="http://schemas.openxmlformats.org/markup-compatibility/2006" xmlns:p14="http://schemas.microsoft.com/office/powerpoint/2010/main">
        <mc:Choice Requires="p14">
          <p:contentPart p14:bwMode="auto" r:id="rId35">
            <p14:nvContentPartPr>
              <p14:cNvPr id="7" name="Ink 6">
                <a:extLst>
                  <a:ext uri="{FF2B5EF4-FFF2-40B4-BE49-F238E27FC236}">
                    <a16:creationId xmlns:a16="http://schemas.microsoft.com/office/drawing/2014/main" id="{B745E495-FAF8-D74E-933A-B941A0578E2F}"/>
                  </a:ext>
                </a:extLst>
              </p14:cNvPr>
              <p14:cNvContentPartPr/>
              <p14:nvPr/>
            </p14:nvContentPartPr>
            <p14:xfrm>
              <a:off x="5536406" y="3683280"/>
              <a:ext cx="14400" cy="29520"/>
            </p14:xfrm>
          </p:contentPart>
        </mc:Choice>
        <mc:Fallback xmlns="">
          <p:pic>
            <p:nvPicPr>
              <p:cNvPr id="7" name="Ink 6">
                <a:extLst>
                  <a:ext uri="{FF2B5EF4-FFF2-40B4-BE49-F238E27FC236}">
                    <a16:creationId xmlns:a16="http://schemas.microsoft.com/office/drawing/2014/main" id="{B745E495-FAF8-D74E-933A-B941A0578E2F}"/>
                  </a:ext>
                </a:extLst>
              </p:cNvPr>
              <p:cNvPicPr/>
              <p:nvPr/>
            </p:nvPicPr>
            <p:blipFill>
              <a:blip r:embed="rId36"/>
              <a:stretch>
                <a:fillRect/>
              </a:stretch>
            </p:blipFill>
            <p:spPr>
              <a:xfrm>
                <a:off x="5527406" y="3674280"/>
                <a:ext cx="32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 name="Ink 11">
                <a:extLst>
                  <a:ext uri="{FF2B5EF4-FFF2-40B4-BE49-F238E27FC236}">
                    <a16:creationId xmlns:a16="http://schemas.microsoft.com/office/drawing/2014/main" id="{92C747A8-CDE1-2E8D-ED57-2C554081C8D6}"/>
                  </a:ext>
                </a:extLst>
              </p14:cNvPr>
              <p14:cNvContentPartPr/>
              <p14:nvPr/>
            </p14:nvContentPartPr>
            <p14:xfrm>
              <a:off x="7529006" y="4969560"/>
              <a:ext cx="40680" cy="8640"/>
            </p14:xfrm>
          </p:contentPart>
        </mc:Choice>
        <mc:Fallback xmlns="">
          <p:pic>
            <p:nvPicPr>
              <p:cNvPr id="12" name="Ink 11">
                <a:extLst>
                  <a:ext uri="{FF2B5EF4-FFF2-40B4-BE49-F238E27FC236}">
                    <a16:creationId xmlns:a16="http://schemas.microsoft.com/office/drawing/2014/main" id="{92C747A8-CDE1-2E8D-ED57-2C554081C8D6}"/>
                  </a:ext>
                </a:extLst>
              </p:cNvPr>
              <p:cNvPicPr/>
              <p:nvPr/>
            </p:nvPicPr>
            <p:blipFill>
              <a:blip r:embed="rId38"/>
              <a:stretch>
                <a:fillRect/>
              </a:stretch>
            </p:blipFill>
            <p:spPr>
              <a:xfrm>
                <a:off x="7520006" y="4960920"/>
                <a:ext cx="58320" cy="26280"/>
              </a:xfrm>
              <a:prstGeom prst="rect">
                <a:avLst/>
              </a:prstGeom>
            </p:spPr>
          </p:pic>
        </mc:Fallback>
      </mc:AlternateContent>
    </p:spTree>
    <p:custDataLst>
      <p:tags r:id="rId1"/>
    </p:custDataLst>
    <p:extLst>
      <p:ext uri="{BB962C8B-B14F-4D97-AF65-F5344CB8AC3E}">
        <p14:creationId xmlns:p14="http://schemas.microsoft.com/office/powerpoint/2010/main" val="16074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596AA-96B1-E92D-F954-4ECA479118A8}"/>
              </a:ext>
            </a:extLst>
          </p:cNvPr>
          <p:cNvSpPr>
            <a:spLocks noGrp="1"/>
          </p:cNvSpPr>
          <p:nvPr>
            <p:ph sz="quarter" idx="1"/>
          </p:nvPr>
        </p:nvSpPr>
        <p:spPr>
          <a:xfrm>
            <a:off x="330925" y="259080"/>
            <a:ext cx="11425645" cy="4873752"/>
          </a:xfrm>
        </p:spPr>
        <p:txBody>
          <a:bodyPr/>
          <a:lstStyle/>
          <a:p>
            <a:r>
              <a:rPr lang="en-US" dirty="0"/>
              <a:t>Q: Again, suppose you are rolling a die, what is the probability that it will take 3 or less rolls to get your first “3”? </a:t>
            </a:r>
          </a:p>
          <a:p>
            <a:endParaRPr lang="en-US" dirty="0"/>
          </a:p>
          <a:p>
            <a:endParaRPr lang="en-US" dirty="0"/>
          </a:p>
          <a:p>
            <a:pPr marL="0" indent="0">
              <a:buNone/>
            </a:pPr>
            <a:endParaRPr lang="en-US" dirty="0"/>
          </a:p>
          <a:p>
            <a:r>
              <a:rPr lang="en-US" dirty="0"/>
              <a:t>Q: What is the probability that it will take 5 or less rolls to get your first “3”</a:t>
            </a:r>
          </a:p>
          <a:p>
            <a:endParaRPr lang="en-US" dirty="0"/>
          </a:p>
          <a:p>
            <a:endParaRPr lang="en-US" dirty="0"/>
          </a:p>
          <a:p>
            <a:endParaRPr lang="en-US" dirty="0"/>
          </a:p>
          <a:p>
            <a:endParaRPr lang="en-US" dirty="0"/>
          </a:p>
          <a:p>
            <a:r>
              <a:rPr lang="en-US" dirty="0"/>
              <a:t>Q: What is the probability that it will take </a:t>
            </a:r>
            <a:r>
              <a:rPr lang="en-US" dirty="0" err="1"/>
              <a:t>atleast</a:t>
            </a:r>
            <a:r>
              <a:rPr lang="en-US" dirty="0"/>
              <a:t> 6 rolls to get your first “3”?</a:t>
            </a:r>
          </a:p>
          <a:p>
            <a:endParaRPr lang="en-US" dirty="0"/>
          </a:p>
        </p:txBody>
      </p:sp>
      <p:graphicFrame>
        <p:nvGraphicFramePr>
          <p:cNvPr id="4" name="Object 3">
            <a:extLst>
              <a:ext uri="{FF2B5EF4-FFF2-40B4-BE49-F238E27FC236}">
                <a16:creationId xmlns:a16="http://schemas.microsoft.com/office/drawing/2014/main" id="{C14CCCEC-E50F-A409-19CB-82F4CD208FCC}"/>
              </a:ext>
            </a:extLst>
          </p:cNvPr>
          <p:cNvGraphicFramePr>
            <a:graphicFrameLocks noChangeAspect="1"/>
          </p:cNvGraphicFramePr>
          <p:nvPr>
            <p:extLst>
              <p:ext uri="{D42A27DB-BD31-4B8C-83A1-F6EECF244321}">
                <p14:modId xmlns:p14="http://schemas.microsoft.com/office/powerpoint/2010/main" val="3227504388"/>
              </p:ext>
            </p:extLst>
          </p:nvPr>
        </p:nvGraphicFramePr>
        <p:xfrm>
          <a:off x="620713" y="1371600"/>
          <a:ext cx="3827462" cy="531813"/>
        </p:xfrm>
        <a:graphic>
          <a:graphicData uri="http://schemas.openxmlformats.org/presentationml/2006/ole">
            <mc:AlternateContent xmlns:mc="http://schemas.openxmlformats.org/markup-compatibility/2006">
              <mc:Choice xmlns:v="urn:schemas-microsoft-com:vml" Requires="v">
                <p:oleObj name="Equation" r:id="rId4" imgW="1828800" imgH="253800" progId="Equation.DSMT4">
                  <p:embed/>
                </p:oleObj>
              </mc:Choice>
              <mc:Fallback>
                <p:oleObj name="Equation" r:id="rId4" imgW="1828800" imgH="253800" progId="Equation.DSMT4">
                  <p:embed/>
                  <p:pic>
                    <p:nvPicPr>
                      <p:cNvPr id="4" name="Object 3">
                        <a:extLst>
                          <a:ext uri="{FF2B5EF4-FFF2-40B4-BE49-F238E27FC236}">
                            <a16:creationId xmlns:a16="http://schemas.microsoft.com/office/drawing/2014/main" id="{C14CCCEC-E50F-A409-19CB-82F4CD208FCC}"/>
                          </a:ext>
                        </a:extLst>
                      </p:cNvPr>
                      <p:cNvPicPr/>
                      <p:nvPr/>
                    </p:nvPicPr>
                    <p:blipFill>
                      <a:blip r:embed="rId5"/>
                      <a:stretch>
                        <a:fillRect/>
                      </a:stretch>
                    </p:blipFill>
                    <p:spPr>
                      <a:xfrm>
                        <a:off x="620713" y="1371600"/>
                        <a:ext cx="3827462" cy="53181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4419FFF-DA73-96F8-BB8B-9A6FFF5C278D}"/>
              </a:ext>
            </a:extLst>
          </p:cNvPr>
          <p:cNvGraphicFramePr>
            <a:graphicFrameLocks noChangeAspect="1"/>
          </p:cNvGraphicFramePr>
          <p:nvPr>
            <p:extLst>
              <p:ext uri="{D42A27DB-BD31-4B8C-83A1-F6EECF244321}">
                <p14:modId xmlns:p14="http://schemas.microsoft.com/office/powerpoint/2010/main" val="612252682"/>
              </p:ext>
            </p:extLst>
          </p:nvPr>
        </p:nvGraphicFramePr>
        <p:xfrm>
          <a:off x="3245984" y="1225550"/>
          <a:ext cx="293687" cy="823912"/>
        </p:xfrm>
        <a:graphic>
          <a:graphicData uri="http://schemas.openxmlformats.org/presentationml/2006/ole">
            <mc:AlternateContent xmlns:mc="http://schemas.openxmlformats.org/markup-compatibility/2006">
              <mc:Choice xmlns:v="urn:schemas-microsoft-com:vml" Requires="v">
                <p:oleObj name="Equation" r:id="rId6" imgW="139680" imgH="393480" progId="Equation.DSMT4">
                  <p:embed/>
                </p:oleObj>
              </mc:Choice>
              <mc:Fallback>
                <p:oleObj name="Equation" r:id="rId6" imgW="139680" imgH="393480" progId="Equation.DSMT4">
                  <p:embed/>
                  <p:pic>
                    <p:nvPicPr>
                      <p:cNvPr id="5" name="Object 4">
                        <a:extLst>
                          <a:ext uri="{FF2B5EF4-FFF2-40B4-BE49-F238E27FC236}">
                            <a16:creationId xmlns:a16="http://schemas.microsoft.com/office/drawing/2014/main" id="{E4419FFF-DA73-96F8-BB8B-9A6FFF5C278D}"/>
                          </a:ext>
                        </a:extLst>
                      </p:cNvPr>
                      <p:cNvPicPr/>
                      <p:nvPr/>
                    </p:nvPicPr>
                    <p:blipFill>
                      <a:blip r:embed="rId7"/>
                      <a:stretch>
                        <a:fillRect/>
                      </a:stretch>
                    </p:blipFill>
                    <p:spPr>
                      <a:xfrm>
                        <a:off x="3245984" y="1225550"/>
                        <a:ext cx="293687" cy="8239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78A7A64-7989-C8FE-34CB-F4B8A327266F}"/>
              </a:ext>
            </a:extLst>
          </p:cNvPr>
          <p:cNvGraphicFramePr>
            <a:graphicFrameLocks noChangeAspect="1"/>
          </p:cNvGraphicFramePr>
          <p:nvPr>
            <p:extLst>
              <p:ext uri="{D42A27DB-BD31-4B8C-83A1-F6EECF244321}">
                <p14:modId xmlns:p14="http://schemas.microsoft.com/office/powerpoint/2010/main" val="1371767140"/>
              </p:ext>
            </p:extLst>
          </p:nvPr>
        </p:nvGraphicFramePr>
        <p:xfrm>
          <a:off x="3709603" y="1451768"/>
          <a:ext cx="239712" cy="371475"/>
        </p:xfrm>
        <a:graphic>
          <a:graphicData uri="http://schemas.openxmlformats.org/presentationml/2006/ole">
            <mc:AlternateContent xmlns:mc="http://schemas.openxmlformats.org/markup-compatibility/2006">
              <mc:Choice xmlns:v="urn:schemas-microsoft-com:vml" Requires="v">
                <p:oleObj name="Equation" r:id="rId8" imgW="114120" imgH="177480" progId="Equation.DSMT4">
                  <p:embed/>
                </p:oleObj>
              </mc:Choice>
              <mc:Fallback>
                <p:oleObj name="Equation" r:id="rId8" imgW="114120" imgH="177480" progId="Equation.DSMT4">
                  <p:embed/>
                  <p:pic>
                    <p:nvPicPr>
                      <p:cNvPr id="6" name="Object 5">
                        <a:extLst>
                          <a:ext uri="{FF2B5EF4-FFF2-40B4-BE49-F238E27FC236}">
                            <a16:creationId xmlns:a16="http://schemas.microsoft.com/office/drawing/2014/main" id="{578A7A64-7989-C8FE-34CB-F4B8A327266F}"/>
                          </a:ext>
                        </a:extLst>
                      </p:cNvPr>
                      <p:cNvPicPr/>
                      <p:nvPr/>
                    </p:nvPicPr>
                    <p:blipFill>
                      <a:blip r:embed="rId9"/>
                      <a:stretch>
                        <a:fillRect/>
                      </a:stretch>
                    </p:blipFill>
                    <p:spPr>
                      <a:xfrm>
                        <a:off x="3709603" y="1451768"/>
                        <a:ext cx="239712" cy="371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B5732CC-12F1-CDD0-2A0D-6AF866DA8CD8}"/>
              </a:ext>
            </a:extLst>
          </p:cNvPr>
          <p:cNvGraphicFramePr>
            <a:graphicFrameLocks noChangeAspect="1"/>
          </p:cNvGraphicFramePr>
          <p:nvPr>
            <p:extLst>
              <p:ext uri="{D42A27DB-BD31-4B8C-83A1-F6EECF244321}">
                <p14:modId xmlns:p14="http://schemas.microsoft.com/office/powerpoint/2010/main" val="4179945366"/>
              </p:ext>
            </p:extLst>
          </p:nvPr>
        </p:nvGraphicFramePr>
        <p:xfrm>
          <a:off x="4474596" y="1202371"/>
          <a:ext cx="293687" cy="823912"/>
        </p:xfrm>
        <a:graphic>
          <a:graphicData uri="http://schemas.openxmlformats.org/presentationml/2006/ole">
            <mc:AlternateContent xmlns:mc="http://schemas.openxmlformats.org/markup-compatibility/2006">
              <mc:Choice xmlns:v="urn:schemas-microsoft-com:vml" Requires="v">
                <p:oleObj name="Equation" r:id="rId10" imgW="139680" imgH="393480" progId="Equation.DSMT4">
                  <p:embed/>
                </p:oleObj>
              </mc:Choice>
              <mc:Fallback>
                <p:oleObj name="Equation" r:id="rId10" imgW="139680" imgH="393480" progId="Equation.DSMT4">
                  <p:embed/>
                  <p:pic>
                    <p:nvPicPr>
                      <p:cNvPr id="7" name="Object 6">
                        <a:extLst>
                          <a:ext uri="{FF2B5EF4-FFF2-40B4-BE49-F238E27FC236}">
                            <a16:creationId xmlns:a16="http://schemas.microsoft.com/office/drawing/2014/main" id="{CB5732CC-12F1-CDD0-2A0D-6AF866DA8CD8}"/>
                          </a:ext>
                        </a:extLst>
                      </p:cNvPr>
                      <p:cNvPicPr/>
                      <p:nvPr/>
                    </p:nvPicPr>
                    <p:blipFill>
                      <a:blip r:embed="rId7"/>
                      <a:stretch>
                        <a:fillRect/>
                      </a:stretch>
                    </p:blipFill>
                    <p:spPr>
                      <a:xfrm>
                        <a:off x="4474596" y="1202371"/>
                        <a:ext cx="293687" cy="8239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CF07FC7-9086-E320-F259-7C598EA95344}"/>
              </a:ext>
            </a:extLst>
          </p:cNvPr>
          <p:cNvGraphicFramePr>
            <a:graphicFrameLocks noChangeAspect="1"/>
          </p:cNvGraphicFramePr>
          <p:nvPr>
            <p:extLst>
              <p:ext uri="{D42A27DB-BD31-4B8C-83A1-F6EECF244321}">
                <p14:modId xmlns:p14="http://schemas.microsoft.com/office/powerpoint/2010/main" val="3039714247"/>
              </p:ext>
            </p:extLst>
          </p:nvPr>
        </p:nvGraphicFramePr>
        <p:xfrm>
          <a:off x="4768283" y="1185861"/>
          <a:ext cx="1093787" cy="903288"/>
        </p:xfrm>
        <a:graphic>
          <a:graphicData uri="http://schemas.openxmlformats.org/presentationml/2006/ole">
            <mc:AlternateContent xmlns:mc="http://schemas.openxmlformats.org/markup-compatibility/2006">
              <mc:Choice xmlns:v="urn:schemas-microsoft-com:vml" Requires="v">
                <p:oleObj name="Equation" r:id="rId11" imgW="520560" imgH="431640" progId="Equation.DSMT4">
                  <p:embed/>
                </p:oleObj>
              </mc:Choice>
              <mc:Fallback>
                <p:oleObj name="Equation" r:id="rId11" imgW="520560" imgH="431640" progId="Equation.DSMT4">
                  <p:embed/>
                  <p:pic>
                    <p:nvPicPr>
                      <p:cNvPr id="8" name="Object 7">
                        <a:extLst>
                          <a:ext uri="{FF2B5EF4-FFF2-40B4-BE49-F238E27FC236}">
                            <a16:creationId xmlns:a16="http://schemas.microsoft.com/office/drawing/2014/main" id="{CCF07FC7-9086-E320-F259-7C598EA95344}"/>
                          </a:ext>
                        </a:extLst>
                      </p:cNvPr>
                      <p:cNvPicPr/>
                      <p:nvPr/>
                    </p:nvPicPr>
                    <p:blipFill>
                      <a:blip r:embed="rId12"/>
                      <a:stretch>
                        <a:fillRect/>
                      </a:stretch>
                    </p:blipFill>
                    <p:spPr>
                      <a:xfrm>
                        <a:off x="4768283" y="1185861"/>
                        <a:ext cx="1093787" cy="90328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A7470E2-3AAA-310B-8769-2F66803486C8}"/>
              </a:ext>
            </a:extLst>
          </p:cNvPr>
          <p:cNvGraphicFramePr>
            <a:graphicFrameLocks noChangeAspect="1"/>
          </p:cNvGraphicFramePr>
          <p:nvPr>
            <p:extLst>
              <p:ext uri="{D42A27DB-BD31-4B8C-83A1-F6EECF244321}">
                <p14:modId xmlns:p14="http://schemas.microsoft.com/office/powerpoint/2010/main" val="3844308539"/>
              </p:ext>
            </p:extLst>
          </p:nvPr>
        </p:nvGraphicFramePr>
        <p:xfrm>
          <a:off x="5815421" y="1122995"/>
          <a:ext cx="1547813" cy="982663"/>
        </p:xfrm>
        <a:graphic>
          <a:graphicData uri="http://schemas.openxmlformats.org/presentationml/2006/ole">
            <mc:AlternateContent xmlns:mc="http://schemas.openxmlformats.org/markup-compatibility/2006">
              <mc:Choice xmlns:v="urn:schemas-microsoft-com:vml" Requires="v">
                <p:oleObj name="Equation" r:id="rId13" imgW="736560" imgH="469800" progId="Equation.DSMT4">
                  <p:embed/>
                </p:oleObj>
              </mc:Choice>
              <mc:Fallback>
                <p:oleObj name="Equation" r:id="rId13" imgW="736560" imgH="469800" progId="Equation.DSMT4">
                  <p:embed/>
                  <p:pic>
                    <p:nvPicPr>
                      <p:cNvPr id="9" name="Object 8">
                        <a:extLst>
                          <a:ext uri="{FF2B5EF4-FFF2-40B4-BE49-F238E27FC236}">
                            <a16:creationId xmlns:a16="http://schemas.microsoft.com/office/drawing/2014/main" id="{1A7470E2-3AAA-310B-8769-2F66803486C8}"/>
                          </a:ext>
                        </a:extLst>
                      </p:cNvPr>
                      <p:cNvPicPr/>
                      <p:nvPr/>
                    </p:nvPicPr>
                    <p:blipFill>
                      <a:blip r:embed="rId14"/>
                      <a:stretch>
                        <a:fillRect/>
                      </a:stretch>
                    </p:blipFill>
                    <p:spPr>
                      <a:xfrm>
                        <a:off x="5815421" y="1122995"/>
                        <a:ext cx="1547813" cy="9826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C26F27F-C3C6-6DC2-5301-4F8D85A26DAC}"/>
              </a:ext>
            </a:extLst>
          </p:cNvPr>
          <p:cNvGraphicFramePr>
            <a:graphicFrameLocks noChangeAspect="1"/>
          </p:cNvGraphicFramePr>
          <p:nvPr>
            <p:extLst>
              <p:ext uri="{D42A27DB-BD31-4B8C-83A1-F6EECF244321}">
                <p14:modId xmlns:p14="http://schemas.microsoft.com/office/powerpoint/2010/main" val="3851437483"/>
              </p:ext>
            </p:extLst>
          </p:nvPr>
        </p:nvGraphicFramePr>
        <p:xfrm>
          <a:off x="7363234" y="1146174"/>
          <a:ext cx="1333500" cy="982662"/>
        </p:xfrm>
        <a:graphic>
          <a:graphicData uri="http://schemas.openxmlformats.org/presentationml/2006/ole">
            <mc:AlternateContent xmlns:mc="http://schemas.openxmlformats.org/markup-compatibility/2006">
              <mc:Choice xmlns:v="urn:schemas-microsoft-com:vml" Requires="v">
                <p:oleObj name="Equation" r:id="rId15" imgW="634680" imgH="469800" progId="Equation.DSMT4">
                  <p:embed/>
                </p:oleObj>
              </mc:Choice>
              <mc:Fallback>
                <p:oleObj name="Equation" r:id="rId15" imgW="634680" imgH="469800" progId="Equation.DSMT4">
                  <p:embed/>
                  <p:pic>
                    <p:nvPicPr>
                      <p:cNvPr id="10" name="Object 9">
                        <a:extLst>
                          <a:ext uri="{FF2B5EF4-FFF2-40B4-BE49-F238E27FC236}">
                            <a16:creationId xmlns:a16="http://schemas.microsoft.com/office/drawing/2014/main" id="{DC26F27F-C3C6-6DC2-5301-4F8D85A26DAC}"/>
                          </a:ext>
                        </a:extLst>
                      </p:cNvPr>
                      <p:cNvPicPr/>
                      <p:nvPr/>
                    </p:nvPicPr>
                    <p:blipFill>
                      <a:blip r:embed="rId16"/>
                      <a:stretch>
                        <a:fillRect/>
                      </a:stretch>
                    </p:blipFill>
                    <p:spPr>
                      <a:xfrm>
                        <a:off x="7363234" y="1146174"/>
                        <a:ext cx="1333500" cy="982662"/>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C78AF755-D265-3372-19DD-93B5568AEDED}"/>
              </a:ext>
            </a:extLst>
          </p:cNvPr>
          <p:cNvSpPr txBox="1"/>
          <p:nvPr/>
        </p:nvSpPr>
        <p:spPr>
          <a:xfrm>
            <a:off x="8797833" y="850763"/>
            <a:ext cx="3015455" cy="1200329"/>
          </a:xfrm>
          <a:prstGeom prst="rect">
            <a:avLst/>
          </a:prstGeom>
          <a:noFill/>
        </p:spPr>
        <p:txBody>
          <a:bodyPr wrap="square" rtlCol="0">
            <a:spAutoFit/>
          </a:bodyPr>
          <a:lstStyle/>
          <a:p>
            <a:r>
              <a:rPr lang="en-US" dirty="0">
                <a:solidFill>
                  <a:srgbClr val="FF0000"/>
                </a:solidFill>
              </a:rPr>
              <a:t>The probability of taking 3 or less rolls to get your first “3” is equal to 1 minus all scenarios with 3 failures….</a:t>
            </a:r>
          </a:p>
        </p:txBody>
      </p:sp>
      <p:graphicFrame>
        <p:nvGraphicFramePr>
          <p:cNvPr id="13" name="Object 12">
            <a:extLst>
              <a:ext uri="{FF2B5EF4-FFF2-40B4-BE49-F238E27FC236}">
                <a16:creationId xmlns:a16="http://schemas.microsoft.com/office/drawing/2014/main" id="{93424A15-653B-4C7A-322A-3BD0CC0343E9}"/>
              </a:ext>
            </a:extLst>
          </p:cNvPr>
          <p:cNvGraphicFramePr>
            <a:graphicFrameLocks noChangeAspect="1"/>
          </p:cNvGraphicFramePr>
          <p:nvPr>
            <p:extLst>
              <p:ext uri="{D42A27DB-BD31-4B8C-83A1-F6EECF244321}">
                <p14:modId xmlns:p14="http://schemas.microsoft.com/office/powerpoint/2010/main" val="2772976322"/>
              </p:ext>
            </p:extLst>
          </p:nvPr>
        </p:nvGraphicFramePr>
        <p:xfrm>
          <a:off x="620713" y="3127913"/>
          <a:ext cx="3827462" cy="531813"/>
        </p:xfrm>
        <a:graphic>
          <a:graphicData uri="http://schemas.openxmlformats.org/presentationml/2006/ole">
            <mc:AlternateContent xmlns:mc="http://schemas.openxmlformats.org/markup-compatibility/2006">
              <mc:Choice xmlns:v="urn:schemas-microsoft-com:vml" Requires="v">
                <p:oleObj name="Equation" r:id="rId17" imgW="1828800" imgH="253800" progId="Equation.DSMT4">
                  <p:embed/>
                </p:oleObj>
              </mc:Choice>
              <mc:Fallback>
                <p:oleObj name="Equation" r:id="rId17" imgW="1828800" imgH="253800" progId="Equation.DSMT4">
                  <p:embed/>
                  <p:pic>
                    <p:nvPicPr>
                      <p:cNvPr id="13" name="Object 12">
                        <a:extLst>
                          <a:ext uri="{FF2B5EF4-FFF2-40B4-BE49-F238E27FC236}">
                            <a16:creationId xmlns:a16="http://schemas.microsoft.com/office/drawing/2014/main" id="{93424A15-653B-4C7A-322A-3BD0CC0343E9}"/>
                          </a:ext>
                        </a:extLst>
                      </p:cNvPr>
                      <p:cNvPicPr/>
                      <p:nvPr/>
                    </p:nvPicPr>
                    <p:blipFill>
                      <a:blip r:embed="rId5"/>
                      <a:stretch>
                        <a:fillRect/>
                      </a:stretch>
                    </p:blipFill>
                    <p:spPr>
                      <a:xfrm>
                        <a:off x="620713" y="3127913"/>
                        <a:ext cx="3827462" cy="53181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0FB6951-FC50-3C31-D999-D1081776D3B9}"/>
              </a:ext>
            </a:extLst>
          </p:cNvPr>
          <p:cNvGraphicFramePr>
            <a:graphicFrameLocks noChangeAspect="1"/>
          </p:cNvGraphicFramePr>
          <p:nvPr>
            <p:extLst>
              <p:ext uri="{D42A27DB-BD31-4B8C-83A1-F6EECF244321}">
                <p14:modId xmlns:p14="http://schemas.microsoft.com/office/powerpoint/2010/main" val="2904346409"/>
              </p:ext>
            </p:extLst>
          </p:nvPr>
        </p:nvGraphicFramePr>
        <p:xfrm>
          <a:off x="3245984" y="2981863"/>
          <a:ext cx="293687" cy="823912"/>
        </p:xfrm>
        <a:graphic>
          <a:graphicData uri="http://schemas.openxmlformats.org/presentationml/2006/ole">
            <mc:AlternateContent xmlns:mc="http://schemas.openxmlformats.org/markup-compatibility/2006">
              <mc:Choice xmlns:v="urn:schemas-microsoft-com:vml" Requires="v">
                <p:oleObj name="Equation" r:id="rId18" imgW="139680" imgH="393480" progId="Equation.DSMT4">
                  <p:embed/>
                </p:oleObj>
              </mc:Choice>
              <mc:Fallback>
                <p:oleObj name="Equation" r:id="rId18" imgW="139680" imgH="393480" progId="Equation.DSMT4">
                  <p:embed/>
                  <p:pic>
                    <p:nvPicPr>
                      <p:cNvPr id="14" name="Object 13">
                        <a:extLst>
                          <a:ext uri="{FF2B5EF4-FFF2-40B4-BE49-F238E27FC236}">
                            <a16:creationId xmlns:a16="http://schemas.microsoft.com/office/drawing/2014/main" id="{D0FB6951-FC50-3C31-D999-D1081776D3B9}"/>
                          </a:ext>
                        </a:extLst>
                      </p:cNvPr>
                      <p:cNvPicPr/>
                      <p:nvPr/>
                    </p:nvPicPr>
                    <p:blipFill>
                      <a:blip r:embed="rId7"/>
                      <a:stretch>
                        <a:fillRect/>
                      </a:stretch>
                    </p:blipFill>
                    <p:spPr>
                      <a:xfrm>
                        <a:off x="3245984" y="2981863"/>
                        <a:ext cx="293687" cy="82391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8139A43-6F3B-0083-14C0-9F061FB6D503}"/>
              </a:ext>
            </a:extLst>
          </p:cNvPr>
          <p:cNvGraphicFramePr>
            <a:graphicFrameLocks noChangeAspect="1"/>
          </p:cNvGraphicFramePr>
          <p:nvPr>
            <p:extLst>
              <p:ext uri="{D42A27DB-BD31-4B8C-83A1-F6EECF244321}">
                <p14:modId xmlns:p14="http://schemas.microsoft.com/office/powerpoint/2010/main" val="1558338878"/>
              </p:ext>
            </p:extLst>
          </p:nvPr>
        </p:nvGraphicFramePr>
        <p:xfrm>
          <a:off x="3709603" y="3208081"/>
          <a:ext cx="239712" cy="371475"/>
        </p:xfrm>
        <a:graphic>
          <a:graphicData uri="http://schemas.openxmlformats.org/presentationml/2006/ole">
            <mc:AlternateContent xmlns:mc="http://schemas.openxmlformats.org/markup-compatibility/2006">
              <mc:Choice xmlns:v="urn:schemas-microsoft-com:vml" Requires="v">
                <p:oleObj name="Equation" r:id="rId19" imgW="114120" imgH="177480" progId="Equation.DSMT4">
                  <p:embed/>
                </p:oleObj>
              </mc:Choice>
              <mc:Fallback>
                <p:oleObj name="Equation" r:id="rId19" imgW="114120" imgH="177480" progId="Equation.DSMT4">
                  <p:embed/>
                  <p:pic>
                    <p:nvPicPr>
                      <p:cNvPr id="15" name="Object 14">
                        <a:extLst>
                          <a:ext uri="{FF2B5EF4-FFF2-40B4-BE49-F238E27FC236}">
                            <a16:creationId xmlns:a16="http://schemas.microsoft.com/office/drawing/2014/main" id="{58139A43-6F3B-0083-14C0-9F061FB6D503}"/>
                          </a:ext>
                        </a:extLst>
                      </p:cNvPr>
                      <p:cNvPicPr/>
                      <p:nvPr/>
                    </p:nvPicPr>
                    <p:blipFill>
                      <a:blip r:embed="rId20"/>
                      <a:stretch>
                        <a:fillRect/>
                      </a:stretch>
                    </p:blipFill>
                    <p:spPr>
                      <a:xfrm>
                        <a:off x="3709603" y="3208081"/>
                        <a:ext cx="239712" cy="3714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E805785-5475-611E-FE0A-D22667EE26B6}"/>
              </a:ext>
            </a:extLst>
          </p:cNvPr>
          <p:cNvGraphicFramePr>
            <a:graphicFrameLocks noChangeAspect="1"/>
          </p:cNvGraphicFramePr>
          <p:nvPr>
            <p:extLst>
              <p:ext uri="{D42A27DB-BD31-4B8C-83A1-F6EECF244321}">
                <p14:modId xmlns:p14="http://schemas.microsoft.com/office/powerpoint/2010/main" val="3153595138"/>
              </p:ext>
            </p:extLst>
          </p:nvPr>
        </p:nvGraphicFramePr>
        <p:xfrm>
          <a:off x="4474596" y="2958684"/>
          <a:ext cx="293687" cy="823912"/>
        </p:xfrm>
        <a:graphic>
          <a:graphicData uri="http://schemas.openxmlformats.org/presentationml/2006/ole">
            <mc:AlternateContent xmlns:mc="http://schemas.openxmlformats.org/markup-compatibility/2006">
              <mc:Choice xmlns:v="urn:schemas-microsoft-com:vml" Requires="v">
                <p:oleObj name="Equation" r:id="rId21" imgW="139680" imgH="393480" progId="Equation.DSMT4">
                  <p:embed/>
                </p:oleObj>
              </mc:Choice>
              <mc:Fallback>
                <p:oleObj name="Equation" r:id="rId21" imgW="139680" imgH="393480" progId="Equation.DSMT4">
                  <p:embed/>
                  <p:pic>
                    <p:nvPicPr>
                      <p:cNvPr id="16" name="Object 15">
                        <a:extLst>
                          <a:ext uri="{FF2B5EF4-FFF2-40B4-BE49-F238E27FC236}">
                            <a16:creationId xmlns:a16="http://schemas.microsoft.com/office/drawing/2014/main" id="{9E805785-5475-611E-FE0A-D22667EE26B6}"/>
                          </a:ext>
                        </a:extLst>
                      </p:cNvPr>
                      <p:cNvPicPr/>
                      <p:nvPr/>
                    </p:nvPicPr>
                    <p:blipFill>
                      <a:blip r:embed="rId7"/>
                      <a:stretch>
                        <a:fillRect/>
                      </a:stretch>
                    </p:blipFill>
                    <p:spPr>
                      <a:xfrm>
                        <a:off x="4474596" y="2958684"/>
                        <a:ext cx="293687" cy="82391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9D896B9-8D97-E3CF-9C73-81B50780C102}"/>
              </a:ext>
            </a:extLst>
          </p:cNvPr>
          <p:cNvGraphicFramePr>
            <a:graphicFrameLocks noChangeAspect="1"/>
          </p:cNvGraphicFramePr>
          <p:nvPr>
            <p:extLst>
              <p:ext uri="{D42A27DB-BD31-4B8C-83A1-F6EECF244321}">
                <p14:modId xmlns:p14="http://schemas.microsoft.com/office/powerpoint/2010/main" val="1463907455"/>
              </p:ext>
            </p:extLst>
          </p:nvPr>
        </p:nvGraphicFramePr>
        <p:xfrm>
          <a:off x="4768283" y="2942174"/>
          <a:ext cx="1093787" cy="903288"/>
        </p:xfrm>
        <a:graphic>
          <a:graphicData uri="http://schemas.openxmlformats.org/presentationml/2006/ole">
            <mc:AlternateContent xmlns:mc="http://schemas.openxmlformats.org/markup-compatibility/2006">
              <mc:Choice xmlns:v="urn:schemas-microsoft-com:vml" Requires="v">
                <p:oleObj name="Equation" r:id="rId22" imgW="520560" imgH="431640" progId="Equation.DSMT4">
                  <p:embed/>
                </p:oleObj>
              </mc:Choice>
              <mc:Fallback>
                <p:oleObj name="Equation" r:id="rId22" imgW="520560" imgH="431640" progId="Equation.DSMT4">
                  <p:embed/>
                  <p:pic>
                    <p:nvPicPr>
                      <p:cNvPr id="17" name="Object 16">
                        <a:extLst>
                          <a:ext uri="{FF2B5EF4-FFF2-40B4-BE49-F238E27FC236}">
                            <a16:creationId xmlns:a16="http://schemas.microsoft.com/office/drawing/2014/main" id="{E9D896B9-8D97-E3CF-9C73-81B50780C102}"/>
                          </a:ext>
                        </a:extLst>
                      </p:cNvPr>
                      <p:cNvPicPr/>
                      <p:nvPr/>
                    </p:nvPicPr>
                    <p:blipFill>
                      <a:blip r:embed="rId12"/>
                      <a:stretch>
                        <a:fillRect/>
                      </a:stretch>
                    </p:blipFill>
                    <p:spPr>
                      <a:xfrm>
                        <a:off x="4768283" y="2942174"/>
                        <a:ext cx="1093787" cy="90328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D8D5BE6-8CEE-0BCE-C1D4-75EC6994C00D}"/>
              </a:ext>
            </a:extLst>
          </p:cNvPr>
          <p:cNvGraphicFramePr>
            <a:graphicFrameLocks noChangeAspect="1"/>
          </p:cNvGraphicFramePr>
          <p:nvPr>
            <p:extLst>
              <p:ext uri="{D42A27DB-BD31-4B8C-83A1-F6EECF244321}">
                <p14:modId xmlns:p14="http://schemas.microsoft.com/office/powerpoint/2010/main" val="844072045"/>
              </p:ext>
            </p:extLst>
          </p:nvPr>
        </p:nvGraphicFramePr>
        <p:xfrm>
          <a:off x="5815421" y="2879308"/>
          <a:ext cx="1547813" cy="982663"/>
        </p:xfrm>
        <a:graphic>
          <a:graphicData uri="http://schemas.openxmlformats.org/presentationml/2006/ole">
            <mc:AlternateContent xmlns:mc="http://schemas.openxmlformats.org/markup-compatibility/2006">
              <mc:Choice xmlns:v="urn:schemas-microsoft-com:vml" Requires="v">
                <p:oleObj name="Equation" r:id="rId23" imgW="736560" imgH="469800" progId="Equation.DSMT4">
                  <p:embed/>
                </p:oleObj>
              </mc:Choice>
              <mc:Fallback>
                <p:oleObj name="Equation" r:id="rId23" imgW="736560" imgH="469800" progId="Equation.DSMT4">
                  <p:embed/>
                  <p:pic>
                    <p:nvPicPr>
                      <p:cNvPr id="18" name="Object 17">
                        <a:extLst>
                          <a:ext uri="{FF2B5EF4-FFF2-40B4-BE49-F238E27FC236}">
                            <a16:creationId xmlns:a16="http://schemas.microsoft.com/office/drawing/2014/main" id="{5D8D5BE6-8CEE-0BCE-C1D4-75EC6994C00D}"/>
                          </a:ext>
                        </a:extLst>
                      </p:cNvPr>
                      <p:cNvPicPr/>
                      <p:nvPr/>
                    </p:nvPicPr>
                    <p:blipFill>
                      <a:blip r:embed="rId14"/>
                      <a:stretch>
                        <a:fillRect/>
                      </a:stretch>
                    </p:blipFill>
                    <p:spPr>
                      <a:xfrm>
                        <a:off x="5815421" y="2879308"/>
                        <a:ext cx="1547813" cy="98266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CC1ED6E7-BBCD-97D0-107C-5D9881C8F4CE}"/>
              </a:ext>
            </a:extLst>
          </p:cNvPr>
          <p:cNvGraphicFramePr>
            <a:graphicFrameLocks noChangeAspect="1"/>
          </p:cNvGraphicFramePr>
          <p:nvPr>
            <p:extLst>
              <p:ext uri="{D42A27DB-BD31-4B8C-83A1-F6EECF244321}">
                <p14:modId xmlns:p14="http://schemas.microsoft.com/office/powerpoint/2010/main" val="3013666330"/>
              </p:ext>
            </p:extLst>
          </p:nvPr>
        </p:nvGraphicFramePr>
        <p:xfrm>
          <a:off x="7298325" y="2879307"/>
          <a:ext cx="1520825" cy="982663"/>
        </p:xfrm>
        <a:graphic>
          <a:graphicData uri="http://schemas.openxmlformats.org/presentationml/2006/ole">
            <mc:AlternateContent xmlns:mc="http://schemas.openxmlformats.org/markup-compatibility/2006">
              <mc:Choice xmlns:v="urn:schemas-microsoft-com:vml" Requires="v">
                <p:oleObj name="Equation" r:id="rId24" imgW="723600" imgH="469800" progId="Equation.DSMT4">
                  <p:embed/>
                </p:oleObj>
              </mc:Choice>
              <mc:Fallback>
                <p:oleObj name="Equation" r:id="rId24" imgW="723600" imgH="469800" progId="Equation.DSMT4">
                  <p:embed/>
                  <p:pic>
                    <p:nvPicPr>
                      <p:cNvPr id="19" name="Object 18">
                        <a:extLst>
                          <a:ext uri="{FF2B5EF4-FFF2-40B4-BE49-F238E27FC236}">
                            <a16:creationId xmlns:a16="http://schemas.microsoft.com/office/drawing/2014/main" id="{CC1ED6E7-BBCD-97D0-107C-5D9881C8F4CE}"/>
                          </a:ext>
                        </a:extLst>
                      </p:cNvPr>
                      <p:cNvPicPr/>
                      <p:nvPr/>
                    </p:nvPicPr>
                    <p:blipFill>
                      <a:blip r:embed="rId25"/>
                      <a:stretch>
                        <a:fillRect/>
                      </a:stretch>
                    </p:blipFill>
                    <p:spPr>
                      <a:xfrm>
                        <a:off x="7298325" y="2879307"/>
                        <a:ext cx="1520825" cy="982663"/>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24F61475-263B-87A3-7FDC-910B715D90B0}"/>
              </a:ext>
            </a:extLst>
          </p:cNvPr>
          <p:cNvGraphicFramePr>
            <a:graphicFrameLocks noChangeAspect="1"/>
          </p:cNvGraphicFramePr>
          <p:nvPr>
            <p:extLst>
              <p:ext uri="{D42A27DB-BD31-4B8C-83A1-F6EECF244321}">
                <p14:modId xmlns:p14="http://schemas.microsoft.com/office/powerpoint/2010/main" val="4171315019"/>
              </p:ext>
            </p:extLst>
          </p:nvPr>
        </p:nvGraphicFramePr>
        <p:xfrm>
          <a:off x="8797833" y="2862799"/>
          <a:ext cx="1547812" cy="982663"/>
        </p:xfrm>
        <a:graphic>
          <a:graphicData uri="http://schemas.openxmlformats.org/presentationml/2006/ole">
            <mc:AlternateContent xmlns:mc="http://schemas.openxmlformats.org/markup-compatibility/2006">
              <mc:Choice xmlns:v="urn:schemas-microsoft-com:vml" Requires="v">
                <p:oleObj name="Equation" r:id="rId26" imgW="736560" imgH="469800" progId="Equation.DSMT4">
                  <p:embed/>
                </p:oleObj>
              </mc:Choice>
              <mc:Fallback>
                <p:oleObj name="Equation" r:id="rId26" imgW="736560" imgH="469800" progId="Equation.DSMT4">
                  <p:embed/>
                  <p:pic>
                    <p:nvPicPr>
                      <p:cNvPr id="20" name="Object 19">
                        <a:extLst>
                          <a:ext uri="{FF2B5EF4-FFF2-40B4-BE49-F238E27FC236}">
                            <a16:creationId xmlns:a16="http://schemas.microsoft.com/office/drawing/2014/main" id="{24F61475-263B-87A3-7FDC-910B715D90B0}"/>
                          </a:ext>
                        </a:extLst>
                      </p:cNvPr>
                      <p:cNvPicPr/>
                      <p:nvPr/>
                    </p:nvPicPr>
                    <p:blipFill>
                      <a:blip r:embed="rId27"/>
                      <a:stretch>
                        <a:fillRect/>
                      </a:stretch>
                    </p:blipFill>
                    <p:spPr>
                      <a:xfrm>
                        <a:off x="8797833" y="2862799"/>
                        <a:ext cx="1547812" cy="98266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C401EE8E-5985-25EA-E7C6-E09F70F853D3}"/>
              </a:ext>
            </a:extLst>
          </p:cNvPr>
          <p:cNvGraphicFramePr>
            <a:graphicFrameLocks noChangeAspect="1"/>
          </p:cNvGraphicFramePr>
          <p:nvPr>
            <p:extLst>
              <p:ext uri="{D42A27DB-BD31-4B8C-83A1-F6EECF244321}">
                <p14:modId xmlns:p14="http://schemas.microsoft.com/office/powerpoint/2010/main" val="1504605600"/>
              </p:ext>
            </p:extLst>
          </p:nvPr>
        </p:nvGraphicFramePr>
        <p:xfrm>
          <a:off x="4093391" y="3817166"/>
          <a:ext cx="1333500" cy="982663"/>
        </p:xfrm>
        <a:graphic>
          <a:graphicData uri="http://schemas.openxmlformats.org/presentationml/2006/ole">
            <mc:AlternateContent xmlns:mc="http://schemas.openxmlformats.org/markup-compatibility/2006">
              <mc:Choice xmlns:v="urn:schemas-microsoft-com:vml" Requires="v">
                <p:oleObj name="Equation" r:id="rId28" imgW="634680" imgH="469800" progId="Equation.DSMT4">
                  <p:embed/>
                </p:oleObj>
              </mc:Choice>
              <mc:Fallback>
                <p:oleObj name="Equation" r:id="rId28" imgW="634680" imgH="469800" progId="Equation.DSMT4">
                  <p:embed/>
                  <p:pic>
                    <p:nvPicPr>
                      <p:cNvPr id="21" name="Object 20">
                        <a:extLst>
                          <a:ext uri="{FF2B5EF4-FFF2-40B4-BE49-F238E27FC236}">
                            <a16:creationId xmlns:a16="http://schemas.microsoft.com/office/drawing/2014/main" id="{C401EE8E-5985-25EA-E7C6-E09F70F853D3}"/>
                          </a:ext>
                        </a:extLst>
                      </p:cNvPr>
                      <p:cNvPicPr/>
                      <p:nvPr/>
                    </p:nvPicPr>
                    <p:blipFill>
                      <a:blip r:embed="rId29"/>
                      <a:stretch>
                        <a:fillRect/>
                      </a:stretch>
                    </p:blipFill>
                    <p:spPr>
                      <a:xfrm>
                        <a:off x="4093391" y="3817166"/>
                        <a:ext cx="1333500" cy="982663"/>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4FD91997-1DD3-9EDD-56D2-A55F5CDC93E9}"/>
              </a:ext>
            </a:extLst>
          </p:cNvPr>
          <p:cNvSpPr txBox="1"/>
          <p:nvPr/>
        </p:nvSpPr>
        <p:spPr>
          <a:xfrm>
            <a:off x="444976" y="5149342"/>
            <a:ext cx="6189390" cy="646331"/>
          </a:xfrm>
          <a:prstGeom prst="rect">
            <a:avLst/>
          </a:prstGeom>
          <a:noFill/>
        </p:spPr>
        <p:txBody>
          <a:bodyPr wrap="square" rtlCol="0">
            <a:spAutoFit/>
          </a:bodyPr>
          <a:lstStyle/>
          <a:p>
            <a:r>
              <a:rPr lang="en-US" dirty="0" err="1">
                <a:solidFill>
                  <a:srgbClr val="FF0000"/>
                </a:solidFill>
              </a:rPr>
              <a:t>Atleast</a:t>
            </a:r>
            <a:r>
              <a:rPr lang="en-US" dirty="0">
                <a:solidFill>
                  <a:srgbClr val="FF0000"/>
                </a:solidFill>
              </a:rPr>
              <a:t> 6 rolls means that you will need 6 or more rolls.  This means that the first 5 rolls MUST be all “FAILURES”</a:t>
            </a:r>
          </a:p>
        </p:txBody>
      </p:sp>
      <p:graphicFrame>
        <p:nvGraphicFramePr>
          <p:cNvPr id="23" name="Object 22">
            <a:extLst>
              <a:ext uri="{FF2B5EF4-FFF2-40B4-BE49-F238E27FC236}">
                <a16:creationId xmlns:a16="http://schemas.microsoft.com/office/drawing/2014/main" id="{B5DFC4A5-FC42-605C-4EAB-2D14DFF15DE3}"/>
              </a:ext>
            </a:extLst>
          </p:cNvPr>
          <p:cNvGraphicFramePr>
            <a:graphicFrameLocks noChangeAspect="1"/>
          </p:cNvGraphicFramePr>
          <p:nvPr>
            <p:extLst>
              <p:ext uri="{D42A27DB-BD31-4B8C-83A1-F6EECF244321}">
                <p14:modId xmlns:p14="http://schemas.microsoft.com/office/powerpoint/2010/main" val="3381812546"/>
              </p:ext>
            </p:extLst>
          </p:nvPr>
        </p:nvGraphicFramePr>
        <p:xfrm>
          <a:off x="6351996" y="5351491"/>
          <a:ext cx="1011238" cy="531812"/>
        </p:xfrm>
        <a:graphic>
          <a:graphicData uri="http://schemas.openxmlformats.org/presentationml/2006/ole">
            <mc:AlternateContent xmlns:mc="http://schemas.openxmlformats.org/markup-compatibility/2006">
              <mc:Choice xmlns:v="urn:schemas-microsoft-com:vml" Requires="v">
                <p:oleObj name="Equation" r:id="rId30" imgW="482400" imgH="253800" progId="Equation.DSMT4">
                  <p:embed/>
                </p:oleObj>
              </mc:Choice>
              <mc:Fallback>
                <p:oleObj name="Equation" r:id="rId30" imgW="482400" imgH="253800" progId="Equation.DSMT4">
                  <p:embed/>
                  <p:pic>
                    <p:nvPicPr>
                      <p:cNvPr id="23" name="Object 22">
                        <a:extLst>
                          <a:ext uri="{FF2B5EF4-FFF2-40B4-BE49-F238E27FC236}">
                            <a16:creationId xmlns:a16="http://schemas.microsoft.com/office/drawing/2014/main" id="{B5DFC4A5-FC42-605C-4EAB-2D14DFF15DE3}"/>
                          </a:ext>
                        </a:extLst>
                      </p:cNvPr>
                      <p:cNvPicPr/>
                      <p:nvPr/>
                    </p:nvPicPr>
                    <p:blipFill>
                      <a:blip r:embed="rId31"/>
                      <a:stretch>
                        <a:fillRect/>
                      </a:stretch>
                    </p:blipFill>
                    <p:spPr>
                      <a:xfrm>
                        <a:off x="6351996" y="5351491"/>
                        <a:ext cx="1011238" cy="53181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6A42318F-14D2-3C10-634A-76F60CBA6A07}"/>
              </a:ext>
            </a:extLst>
          </p:cNvPr>
          <p:cNvGraphicFramePr>
            <a:graphicFrameLocks noChangeAspect="1"/>
          </p:cNvGraphicFramePr>
          <p:nvPr>
            <p:extLst>
              <p:ext uri="{D42A27DB-BD31-4B8C-83A1-F6EECF244321}">
                <p14:modId xmlns:p14="http://schemas.microsoft.com/office/powerpoint/2010/main" val="2641692641"/>
              </p:ext>
            </p:extLst>
          </p:nvPr>
        </p:nvGraphicFramePr>
        <p:xfrm>
          <a:off x="7363234" y="5054945"/>
          <a:ext cx="719138" cy="982663"/>
        </p:xfrm>
        <a:graphic>
          <a:graphicData uri="http://schemas.openxmlformats.org/presentationml/2006/ole">
            <mc:AlternateContent xmlns:mc="http://schemas.openxmlformats.org/markup-compatibility/2006">
              <mc:Choice xmlns:v="urn:schemas-microsoft-com:vml" Requires="v">
                <p:oleObj name="Equation" r:id="rId32" imgW="342720" imgH="469800" progId="Equation.DSMT4">
                  <p:embed/>
                </p:oleObj>
              </mc:Choice>
              <mc:Fallback>
                <p:oleObj name="Equation" r:id="rId32" imgW="342720" imgH="469800" progId="Equation.DSMT4">
                  <p:embed/>
                  <p:pic>
                    <p:nvPicPr>
                      <p:cNvPr id="24" name="Object 23">
                        <a:extLst>
                          <a:ext uri="{FF2B5EF4-FFF2-40B4-BE49-F238E27FC236}">
                            <a16:creationId xmlns:a16="http://schemas.microsoft.com/office/drawing/2014/main" id="{6A42318F-14D2-3C10-634A-76F60CBA6A07}"/>
                          </a:ext>
                        </a:extLst>
                      </p:cNvPr>
                      <p:cNvPicPr/>
                      <p:nvPr/>
                    </p:nvPicPr>
                    <p:blipFill>
                      <a:blip r:embed="rId33"/>
                      <a:stretch>
                        <a:fillRect/>
                      </a:stretch>
                    </p:blipFill>
                    <p:spPr>
                      <a:xfrm>
                        <a:off x="7363234" y="5054945"/>
                        <a:ext cx="719138" cy="9826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9497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62BA-B228-4B27-B55A-2C065409174E}"/>
              </a:ext>
            </a:extLst>
          </p:cNvPr>
          <p:cNvSpPr>
            <a:spLocks noGrp="1"/>
          </p:cNvSpPr>
          <p:nvPr>
            <p:ph type="title"/>
          </p:nvPr>
        </p:nvSpPr>
        <p:spPr>
          <a:xfrm>
            <a:off x="426720" y="274638"/>
            <a:ext cx="9022080" cy="633412"/>
          </a:xfrm>
        </p:spPr>
        <p:txBody>
          <a:bodyPr/>
          <a:lstStyle/>
          <a:p>
            <a:pPr eaLnBrk="1" fontAlgn="auto" hangingPunct="1">
              <a:spcAft>
                <a:spcPts val="0"/>
              </a:spcAft>
              <a:defRPr/>
            </a:pPr>
            <a:r>
              <a:rPr lang="en-CA" dirty="0"/>
              <a:t>Geometric Distributions:</a:t>
            </a:r>
          </a:p>
        </p:txBody>
      </p:sp>
      <p:sp>
        <p:nvSpPr>
          <p:cNvPr id="11267" name="Content Placeholder 2">
            <a:extLst>
              <a:ext uri="{FF2B5EF4-FFF2-40B4-BE49-F238E27FC236}">
                <a16:creationId xmlns:a16="http://schemas.microsoft.com/office/drawing/2014/main" id="{DD4934BA-35BD-4871-AB90-6778A0B5D1BE}"/>
              </a:ext>
            </a:extLst>
          </p:cNvPr>
          <p:cNvSpPr>
            <a:spLocks noGrp="1"/>
          </p:cNvSpPr>
          <p:nvPr>
            <p:ph sz="quarter" idx="1"/>
          </p:nvPr>
        </p:nvSpPr>
        <p:spPr>
          <a:xfrm>
            <a:off x="304800" y="1052513"/>
            <a:ext cx="11490960" cy="4525327"/>
          </a:xfrm>
        </p:spPr>
        <p:txBody>
          <a:bodyPr/>
          <a:lstStyle/>
          <a:p>
            <a:pPr eaLnBrk="1" hangingPunct="1"/>
            <a:r>
              <a:rPr lang="en-CA" altLang="en-US" dirty="0"/>
              <a:t>Random variable X – number of trials required to obtain the “FIRST SUCCESS”</a:t>
            </a:r>
            <a:br>
              <a:rPr lang="en-CA" altLang="en-US" dirty="0"/>
            </a:br>
            <a:endParaRPr lang="en-CA" altLang="en-US" dirty="0"/>
          </a:p>
          <a:p>
            <a:pPr eaLnBrk="1" hangingPunct="1"/>
            <a:r>
              <a:rPr lang="en-CA" altLang="en-US" dirty="0"/>
              <a:t>“X” is a geometric random variable when (4 conditions): </a:t>
            </a:r>
          </a:p>
          <a:p>
            <a:pPr lvl="1" eaLnBrk="1" hangingPunct="1"/>
            <a:r>
              <a:rPr lang="en-CA" altLang="en-US" dirty="0"/>
              <a:t>There are only two outcomes: Success or failure</a:t>
            </a:r>
          </a:p>
          <a:p>
            <a:pPr lvl="1" eaLnBrk="1" hangingPunct="1"/>
            <a:r>
              <a:rPr lang="en-CA" altLang="en-US" dirty="0"/>
              <a:t>The variable of interest is the number of trials required to obtain the first success</a:t>
            </a:r>
          </a:p>
          <a:p>
            <a:pPr lvl="1" eaLnBrk="1" hangingPunct="1"/>
            <a:r>
              <a:rPr lang="en-CA" altLang="en-US" dirty="0"/>
              <a:t>Each observation is independent</a:t>
            </a:r>
          </a:p>
          <a:p>
            <a:pPr lvl="1" eaLnBrk="1" hangingPunct="1"/>
            <a:r>
              <a:rPr lang="en-CA" altLang="en-US" dirty="0"/>
              <a:t>The probability of success for each observation is the same</a:t>
            </a:r>
            <a:br>
              <a:rPr lang="en-CA" altLang="en-US" dirty="0"/>
            </a:br>
            <a:endParaRPr lang="en-CA" altLang="en-US" dirty="0"/>
          </a:p>
          <a:p>
            <a:pPr eaLnBrk="1" hangingPunct="1"/>
            <a:r>
              <a:rPr lang="en-CA" altLang="en-US" dirty="0"/>
              <a:t>Since “n” is not fixed there could be an infinite number of “X” values</a:t>
            </a:r>
          </a:p>
          <a:p>
            <a:pPr eaLnBrk="1" hangingPunct="1"/>
            <a:r>
              <a:rPr lang="en-CA" altLang="en-US" dirty="0"/>
              <a:t>The probability histogram for a geometric is always skewed to the right</a:t>
            </a:r>
          </a:p>
          <a:p>
            <a:pPr lvl="1" eaLnBrk="1" hangingPunct="1"/>
            <a:endParaRPr lang="en-CA"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32" dur="500"/>
                                        <p:tgtEl>
                                          <p:spTgt spid="112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37" dur="500"/>
                                        <p:tgtEl>
                                          <p:spTgt spid="1126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42"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dc37da6d8cf793ca9671c82538b8359ac8b2ec"/>
  <p:tag name="GENSWF_OUTPUT_FILE_NAME" val="apstatc82"/>
  <p:tag name="ISPRING_ULTRA_SCORM_SLIDE_COUNT" val="14"/>
  <p:tag name="ISPRING_ULTRA_SCORM_DURATION" val="3600"/>
  <p:tag name="ISPRING_ULTRA_SCORM_QUIZ_NUMBER" val="0"/>
  <p:tag name="ISPRING_LMS_API_VERSION" val="SCORM 2004 (4th edition)"/>
  <p:tag name="ISPRING_ULTRA_SCORM_COURCE_TITLE" val="AP Stats 8.2 Geometric Distributions (2023 w answers)"/>
  <p:tag name="ISPRING_ULTRA_SCORM_COURSE_ID" val="E3B53186-4299-4BFA-9F71-24C8B21DC3B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Qj{D1961B4B-4104-4DBD-91AB-5334FB564497}&quot;,&quot;C:\\Users\\e15108\\OneDrive - SD41\\Statistics\\Online Stats Not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51.000000"/>
  <p:tag name="ISPRING_PRESENTATION_TITLE" val="AP Stats 8.2 Geometric Distributions (2023 w answers)"/>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7E68E79-CB8B-4756-ADB3-2B7BD708F6FA}:257"/>
</p:tagLst>
</file>

<file path=ppt/tags/tag11.xml><?xml version="1.0" encoding="utf-8"?>
<p:tagLst xmlns:a="http://schemas.openxmlformats.org/drawingml/2006/main" xmlns:r="http://schemas.openxmlformats.org/officeDocument/2006/relationships" xmlns:p="http://schemas.openxmlformats.org/presentationml/2006/main">
  <p:tag name="GENSWF_SLIDE_UID" val="{2ED9D260-A9A9-4C7F-91DC-B1BF319AB882}:295"/>
</p:tagLst>
</file>

<file path=ppt/tags/tag12.xml><?xml version="1.0" encoding="utf-8"?>
<p:tagLst xmlns:a="http://schemas.openxmlformats.org/drawingml/2006/main" xmlns:r="http://schemas.openxmlformats.org/officeDocument/2006/relationships" xmlns:p="http://schemas.openxmlformats.org/presentationml/2006/main">
  <p:tag name="GENSWF_SLIDE_UID" val="{2899C62D-3F49-4548-ADE0-DCDE4A356ED5}:298"/>
</p:tagLst>
</file>

<file path=ppt/tags/tag13.xml><?xml version="1.0" encoding="utf-8"?>
<p:tagLst xmlns:a="http://schemas.openxmlformats.org/drawingml/2006/main" xmlns:r="http://schemas.openxmlformats.org/officeDocument/2006/relationships" xmlns:p="http://schemas.openxmlformats.org/presentationml/2006/main">
  <p:tag name="GENSWF_SLIDE_UID" val="{923B4D3C-9228-4139-9ECF-76775C929993}:300"/>
</p:tagLst>
</file>

<file path=ppt/tags/tag14.xml><?xml version="1.0" encoding="utf-8"?>
<p:tagLst xmlns:a="http://schemas.openxmlformats.org/drawingml/2006/main" xmlns:r="http://schemas.openxmlformats.org/officeDocument/2006/relationships" xmlns:p="http://schemas.openxmlformats.org/presentationml/2006/main">
  <p:tag name="GENSWF_SLIDE_UID" val="{C7CB0E79-9E3B-48CF-97FF-0D1E050DE156}:301"/>
</p:tagLst>
</file>

<file path=ppt/tags/tag15.xml><?xml version="1.0" encoding="utf-8"?>
<p:tagLst xmlns:a="http://schemas.openxmlformats.org/drawingml/2006/main" xmlns:r="http://schemas.openxmlformats.org/officeDocument/2006/relationships" xmlns:p="http://schemas.openxmlformats.org/presentationml/2006/main">
  <p:tag name="GENSWF_SLIDE_UID" val="{17C543AA-1413-4A75-8615-ECC5A77DD040}:296"/>
</p:tagLst>
</file>

<file path=ppt/tags/tag16.xml><?xml version="1.0" encoding="utf-8"?>
<p:tagLst xmlns:a="http://schemas.openxmlformats.org/drawingml/2006/main" xmlns:r="http://schemas.openxmlformats.org/officeDocument/2006/relationships" xmlns:p="http://schemas.openxmlformats.org/presentationml/2006/main">
  <p:tag name="GENSWF_SLIDE_UID" val="{540393B2-782A-453E-9CCF-21D52D4B23A9}:258"/>
</p:tagLst>
</file>

<file path=ppt/tags/tag17.xml><?xml version="1.0" encoding="utf-8"?>
<p:tagLst xmlns:a="http://schemas.openxmlformats.org/drawingml/2006/main" xmlns:r="http://schemas.openxmlformats.org/officeDocument/2006/relationships" xmlns:p="http://schemas.openxmlformats.org/presentationml/2006/main">
  <p:tag name="GENSWF_SLIDE_UID" val="{A79B4AB5-83F3-4E9E-A7A2-BD9BDDB45BD1}:297"/>
</p:tagLst>
</file>

<file path=ppt/tags/tag18.xml><?xml version="1.0" encoding="utf-8"?>
<p:tagLst xmlns:a="http://schemas.openxmlformats.org/drawingml/2006/main" xmlns:r="http://schemas.openxmlformats.org/officeDocument/2006/relationships" xmlns:p="http://schemas.openxmlformats.org/presentationml/2006/main">
  <p:tag name="GENSWF_SLIDE_UID" val="{A1D15409-5249-430A-BA77-CAC3569146BF}: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4BE0184E-ECA3-4D5C-AF13-B72F5094B531}:273"/>
</p:tagLst>
</file>

<file path=ppt/tags/tag2.xml><?xml version="1.0" encoding="utf-8"?>
<p:tagLst xmlns:a="http://schemas.openxmlformats.org/drawingml/2006/main" xmlns:r="http://schemas.openxmlformats.org/officeDocument/2006/relationships" xmlns:p="http://schemas.openxmlformats.org/presentationml/2006/main">
  <p:tag name="GENSWF_SLIDE_UID" val="{31ADAF95-458D-4A03-89F6-D29FA1C6F7B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D34CE275-6224-403A-BE85-359E15D4A7DD}:259"/>
</p:tagLst>
</file>

<file path=ppt/tags/tag21.xml><?xml version="1.0" encoding="utf-8"?>
<p:tagLst xmlns:a="http://schemas.openxmlformats.org/drawingml/2006/main" xmlns:r="http://schemas.openxmlformats.org/officeDocument/2006/relationships" xmlns:p="http://schemas.openxmlformats.org/presentationml/2006/main">
  <p:tag name="GENSWF_SLIDE_UID" val="{F00C255C-9414-45D5-9CDC-0F29F68CC0FA}:267"/>
</p:tagLst>
</file>

<file path=ppt/tags/tag22.xml><?xml version="1.0" encoding="utf-8"?>
<p:tagLst xmlns:a="http://schemas.openxmlformats.org/drawingml/2006/main" xmlns:r="http://schemas.openxmlformats.org/officeDocument/2006/relationships" xmlns:p="http://schemas.openxmlformats.org/presentationml/2006/main">
  <p:tag name="GENSWF_SLIDE_UID" val="{5907843C-456E-41A8-BD40-F23F53AA7040}:270"/>
</p:tagLst>
</file>

<file path=ppt/tags/tag23.xml><?xml version="1.0" encoding="utf-8"?>
<p:tagLst xmlns:a="http://schemas.openxmlformats.org/drawingml/2006/main" xmlns:r="http://schemas.openxmlformats.org/officeDocument/2006/relationships" xmlns:p="http://schemas.openxmlformats.org/presentationml/2006/main">
  <p:tag name="GENSWF_SLIDE_UID" val="{87F601F1-5433-46D4-A7CD-D83BBB93B1AE}:260"/>
</p:tagLst>
</file>

<file path=ppt/tags/tag24.xml><?xml version="1.0" encoding="utf-8"?>
<p:tagLst xmlns:a="http://schemas.openxmlformats.org/drawingml/2006/main" xmlns:r="http://schemas.openxmlformats.org/officeDocument/2006/relationships" xmlns:p="http://schemas.openxmlformats.org/presentationml/2006/main">
  <p:tag name="GENSWF_SLIDE_UID" val="{EC365E49-690F-483A-868E-16746E4EE17A}:268"/>
</p:tagLst>
</file>

<file path=ppt/tags/tag25.xml><?xml version="1.0" encoding="utf-8"?>
<p:tagLst xmlns:a="http://schemas.openxmlformats.org/drawingml/2006/main" xmlns:r="http://schemas.openxmlformats.org/officeDocument/2006/relationships" xmlns:p="http://schemas.openxmlformats.org/presentationml/2006/main">
  <p:tag name="GENSWF_SLIDE_UID" val="{DC7E1F41-919C-4104-81C7-CBEF0D8836EF}:269"/>
</p:tagLst>
</file>

<file path=ppt/tags/tag26.xml><?xml version="1.0" encoding="utf-8"?>
<p:tagLst xmlns:a="http://schemas.openxmlformats.org/drawingml/2006/main" xmlns:r="http://schemas.openxmlformats.org/officeDocument/2006/relationships" xmlns:p="http://schemas.openxmlformats.org/presentationml/2006/main">
  <p:tag name="GENSWF_SLIDE_UID" val="{5584A90B-87DF-44EF-BB1B-3F8CBF56591A}:271"/>
</p:tagLst>
</file>

<file path=ppt/tags/tag27.xml><?xml version="1.0" encoding="utf-8"?>
<p:tagLst xmlns:a="http://schemas.openxmlformats.org/drawingml/2006/main" xmlns:r="http://schemas.openxmlformats.org/officeDocument/2006/relationships" xmlns:p="http://schemas.openxmlformats.org/presentationml/2006/main">
  <p:tag name="GENSWF_SLIDE_UID" val="{472BE420-8F33-47D7-9EE6-0C94E5EF434F}:289"/>
</p:tagLst>
</file>

<file path=ppt/tags/tag28.xml><?xml version="1.0" encoding="utf-8"?>
<p:tagLst xmlns:a="http://schemas.openxmlformats.org/drawingml/2006/main" xmlns:r="http://schemas.openxmlformats.org/officeDocument/2006/relationships" xmlns:p="http://schemas.openxmlformats.org/presentationml/2006/main">
  <p:tag name="GENSWF_SLIDE_UID" val="{3D9F3DBD-6380-4842-A02B-923775E7ECD7}:264"/>
</p:tagLst>
</file>

<file path=ppt/tags/tag3.xml><?xml version="1.0" encoding="utf-8"?>
<p:tagLst xmlns:a="http://schemas.openxmlformats.org/drawingml/2006/main" xmlns:r="http://schemas.openxmlformats.org/officeDocument/2006/relationships" xmlns:p="http://schemas.openxmlformats.org/presentationml/2006/main">
  <p:tag name="GENSWF_SLIDE_UID" val="{1D6A4623-ED0C-4C71-BB35-4BE7E62DA6AC}:288"/>
</p:tagLst>
</file>

<file path=ppt/tags/tag4.xml><?xml version="1.0" encoding="utf-8"?>
<p:tagLst xmlns:a="http://schemas.openxmlformats.org/drawingml/2006/main" xmlns:r="http://schemas.openxmlformats.org/officeDocument/2006/relationships" xmlns:p="http://schemas.openxmlformats.org/presentationml/2006/main">
  <p:tag name="GENSWF_SLIDE_UID" val="{C0D9BA5D-7211-49CA-B82D-7A9F3E94BDD7}:305"/>
</p:tagLst>
</file>

<file path=ppt/tags/tag5.xml><?xml version="1.0" encoding="utf-8"?>
<p:tagLst xmlns:a="http://schemas.openxmlformats.org/drawingml/2006/main" xmlns:r="http://schemas.openxmlformats.org/officeDocument/2006/relationships" xmlns:p="http://schemas.openxmlformats.org/presentationml/2006/main">
  <p:tag name="GENSWF_SLIDE_UID" val="{8566D90D-6108-4119-8C5E-A29E4C9F2AAB}:265"/>
</p:tagLst>
</file>

<file path=ppt/tags/tag6.xml><?xml version="1.0" encoding="utf-8"?>
<p:tagLst xmlns:a="http://schemas.openxmlformats.org/drawingml/2006/main" xmlns:r="http://schemas.openxmlformats.org/officeDocument/2006/relationships" xmlns:p="http://schemas.openxmlformats.org/presentationml/2006/main">
  <p:tag name="GENSWF_SLIDE_UID" val="{C0B66911-4062-46CE-93A4-BD689BDFD2A4}:299"/>
</p:tagLst>
</file>

<file path=ppt/tags/tag7.xml><?xml version="1.0" encoding="utf-8"?>
<p:tagLst xmlns:a="http://schemas.openxmlformats.org/drawingml/2006/main" xmlns:r="http://schemas.openxmlformats.org/officeDocument/2006/relationships" xmlns:p="http://schemas.openxmlformats.org/presentationml/2006/main">
  <p:tag name="GENSWF_SLIDE_UID" val="{3860317F-4CCA-4EAE-BA68-5CBA64E22E6F}:302"/>
</p:tagLst>
</file>

<file path=ppt/tags/tag8.xml><?xml version="1.0" encoding="utf-8"?>
<p:tagLst xmlns:a="http://schemas.openxmlformats.org/drawingml/2006/main" xmlns:r="http://schemas.openxmlformats.org/officeDocument/2006/relationships" xmlns:p="http://schemas.openxmlformats.org/presentationml/2006/main">
  <p:tag name="GENSWF_SLIDE_UID" val="{FC009564-A540-4799-A61C-D91B8DEBFED6}:303"/>
</p:tagLst>
</file>

<file path=ppt/tags/tag9.xml><?xml version="1.0" encoding="utf-8"?>
<p:tagLst xmlns:a="http://schemas.openxmlformats.org/drawingml/2006/main" xmlns:r="http://schemas.openxmlformats.org/officeDocument/2006/relationships" xmlns:p="http://schemas.openxmlformats.org/presentationml/2006/main">
  <p:tag name="GENSWF_SLIDE_UID" val="{BD1F96F9-5992-4563-8A47-6F6DA46478BA}:3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0173E880-21B0-4335-A815-26E8E3E26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A87638-5822-4477-BB08-618FC20DD30D}">
  <ds:schemaRefs>
    <ds:schemaRef ds:uri="http://schemas.microsoft.com/sharepoint/v3/contenttype/forms"/>
  </ds:schemaRefs>
</ds:datastoreItem>
</file>

<file path=customXml/itemProps3.xml><?xml version="1.0" encoding="utf-8"?>
<ds:datastoreItem xmlns:ds="http://schemas.openxmlformats.org/officeDocument/2006/customXml" ds:itemID="{4B7C8604-0390-470A-9A4C-0964E72C5175}">
  <ds:schemaRefs>
    <ds:schemaRef ds:uri="http://purl.org/dc/dcmitype/"/>
    <ds:schemaRef ds:uri="http://schemas.microsoft.com/office/2006/documentManagement/types"/>
    <ds:schemaRef ds:uri="http://purl.org/dc/elements/1.1/"/>
    <ds:schemaRef ds:uri="http://schemas.microsoft.com/office/2006/metadata/properties"/>
    <ds:schemaRef ds:uri="0592969b-b9e0-4bc7-baa3-fba5b5725717"/>
    <ds:schemaRef ds:uri="http://purl.org/dc/terms/"/>
    <ds:schemaRef ds:uri="d00fb86e-a52e-4f2f-9300-62c8872f8705"/>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Oriel</Template>
  <TotalTime>707</TotalTime>
  <Words>2384</Words>
  <Application>Microsoft Office PowerPoint</Application>
  <PresentationFormat>Widescreen</PresentationFormat>
  <Paragraphs>198</Paragraphs>
  <Slides>27</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Cambria Math</vt:lpstr>
      <vt:lpstr>Century Schoolbook</vt:lpstr>
      <vt:lpstr>Wingdings</vt:lpstr>
      <vt:lpstr>Wingdings 2</vt:lpstr>
      <vt:lpstr>Oriel</vt:lpstr>
      <vt:lpstr>Equation</vt:lpstr>
      <vt:lpstr>AP Statistics Section 8.2 Geometric Distributions</vt:lpstr>
      <vt:lpstr>PowerPoint Presentation</vt:lpstr>
      <vt:lpstr>PowerPoint Presentation</vt:lpstr>
      <vt:lpstr>Activity: Rolling a Dice</vt:lpstr>
      <vt:lpstr>Geometric Distribution: </vt:lpstr>
      <vt:lpstr>Image of a Geometric Distribution:</vt:lpstr>
      <vt:lpstr>GeometricPDF(p,x)  and GeometricCDF(p,x)</vt:lpstr>
      <vt:lpstr>PowerPoint Presentation</vt:lpstr>
      <vt:lpstr>Geometric Distributions:</vt:lpstr>
      <vt:lpstr>Geometric PDF vs CDF:</vt:lpstr>
      <vt:lpstr>PowerPoint Presentation</vt:lpstr>
      <vt:lpstr>PowerPoint Presentation</vt:lpstr>
      <vt:lpstr>PowerPoint Presentation</vt:lpstr>
      <vt:lpstr>PowerPoint Presentation</vt:lpstr>
      <vt:lpstr>Mean &amp; Standard Deviation</vt:lpstr>
      <vt:lpstr>Proof for the mean of a Geometric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Government data reveal that approximately 65% of all divorce cases cite incompatibility as the underlying cause.  Let “X” be the number of divorce cases that cite incompatibility.  </vt:lpstr>
      <vt:lpstr>PowerPoint Presentation</vt:lpstr>
      <vt:lpstr>PowerPoint Presentation</vt:lpstr>
      <vt:lpstr>Homework:</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8.2 Geometric Distributions (2023 w answers)</dc:title>
  <dc:creator>danny young</dc:creator>
  <cp:lastModifiedBy>Danny Young</cp:lastModifiedBy>
  <cp:revision>35</cp:revision>
  <dcterms:created xsi:type="dcterms:W3CDTF">2010-12-28T01:23:28Z</dcterms:created>
  <dcterms:modified xsi:type="dcterms:W3CDTF">2024-02-27T01:08:16Z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